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6" r:id="rId1"/>
  </p:sldMasterIdLst>
  <p:sldIdLst>
    <p:sldId id="256" r:id="rId2"/>
    <p:sldId id="257" r:id="rId3"/>
    <p:sldId id="258" r:id="rId4"/>
    <p:sldId id="259" r:id="rId5"/>
    <p:sldId id="261" r:id="rId6"/>
    <p:sldId id="263" r:id="rId7"/>
    <p:sldId id="260" r:id="rId8"/>
    <p:sldId id="262" r:id="rId9"/>
    <p:sldId id="264" r:id="rId10"/>
    <p:sldId id="265" r:id="rId11"/>
    <p:sldId id="266" r:id="rId12"/>
    <p:sldId id="267" r:id="rId13"/>
    <p:sldId id="268" r:id="rId14"/>
    <p:sldId id="269" r:id="rId15"/>
    <p:sldId id="270" r:id="rId16"/>
    <p:sldId id="271" r:id="rId17"/>
    <p:sldId id="281" r:id="rId18"/>
    <p:sldId id="272" r:id="rId19"/>
    <p:sldId id="273" r:id="rId20"/>
    <p:sldId id="274" r:id="rId21"/>
    <p:sldId id="275" r:id="rId22"/>
    <p:sldId id="276" r:id="rId23"/>
    <p:sldId id="278" r:id="rId24"/>
    <p:sldId id="277" r:id="rId25"/>
    <p:sldId id="279" r:id="rId26"/>
    <p:sldId id="282" r:id="rId27"/>
    <p:sldId id="283" r:id="rId28"/>
    <p:sldId id="288" r:id="rId29"/>
    <p:sldId id="284" r:id="rId30"/>
    <p:sldId id="285" r:id="rId31"/>
    <p:sldId id="287" r:id="rId32"/>
    <p:sldId id="286" r:id="rId33"/>
    <p:sldId id="28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1945"/>
    <a:srgbClr val="6A1B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7982A3-708D-4866-B284-90857E18561C}" v="244" dt="2023-08-19T08:30:06.915"/>
    <p1510:client id="{68130E2F-8B5B-473F-9961-CD78A9B16200}" v="33" dt="2023-08-08T05:40:44.433"/>
    <p1510:client id="{7B43965C-F39D-494E-93D8-55693FECD665}" v="347" dt="2023-08-05T12:19:05.445"/>
    <p1510:client id="{A7BC8206-A362-41C1-A081-F09F41A266DD}" v="2166" dt="2023-08-05T11:51:57.841"/>
    <p1510:client id="{B6139FE9-18B2-4C57-A0C2-58C6F50ADDB7}" v="1893" dt="2023-08-12T14:22:51.665"/>
    <p1510:client id="{DFA0F59A-6C15-4E58-8994-7B697E066E52}" v="16" dt="2023-08-09T12:48:34.347"/>
    <p1510:client id="{FA324FDF-9803-4F8E-B86A-01DBAE406A29}" v="2502" dt="2023-07-29T10:16:18.6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8/19/2023</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97465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8/19/2023</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3112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8/19/2023</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054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8/19/2023</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6216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8/19/2023</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1160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8/19/2023</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2948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8/19/2023</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2788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8/19/2023</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9471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8/19/2023</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898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8/19/2023</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8740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8/19/2023</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0178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8/19/2023</a:t>
            </a:fld>
            <a:endParaRPr lang="en-US"/>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95567668"/>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65" r:id="rId8"/>
    <p:sldLayoutId id="2147483866" r:id="rId9"/>
    <p:sldLayoutId id="2147483867" r:id="rId10"/>
    <p:sldLayoutId id="21474838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hyperlink" Target="https://www.geeksforgeeks.org/separating-hyperplanes-in-sv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 name="Rectangle 53">
            <a:extLst>
              <a:ext uri="{FF2B5EF4-FFF2-40B4-BE49-F238E27FC236}">
                <a16:creationId xmlns:a16="http://schemas.microsoft.com/office/drawing/2014/main" id="{EFA9B6C6-A247-48A8-9A1C-1E36FA945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803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00136" y="590062"/>
            <a:ext cx="5141964" cy="2838938"/>
          </a:xfrm>
        </p:spPr>
        <p:txBody>
          <a:bodyPr>
            <a:normAutofit/>
          </a:bodyPr>
          <a:lstStyle/>
          <a:p>
            <a:r>
              <a:rPr lang="en-US" sz="4600">
                <a:solidFill>
                  <a:schemeClr val="bg1"/>
                </a:solidFill>
                <a:ea typeface="Source Sans Pro SemiBold"/>
              </a:rPr>
              <a:t>PROJECT</a:t>
            </a:r>
            <a:br>
              <a:rPr lang="en-US" sz="4600">
                <a:solidFill>
                  <a:schemeClr val="bg1"/>
                </a:solidFill>
                <a:ea typeface="Source Sans Pro SemiBold"/>
              </a:rPr>
            </a:br>
            <a:br>
              <a:rPr lang="en-US" sz="4600">
                <a:solidFill>
                  <a:schemeClr val="bg1"/>
                </a:solidFill>
              </a:rPr>
            </a:br>
            <a:r>
              <a:rPr lang="en-US" sz="4600">
                <a:solidFill>
                  <a:schemeClr val="bg1"/>
                </a:solidFill>
                <a:ea typeface="Source Sans Pro SemiBold"/>
              </a:rPr>
              <a:t>RESUME</a:t>
            </a:r>
            <a:br>
              <a:rPr lang="en-US" sz="4600">
                <a:solidFill>
                  <a:schemeClr val="bg1"/>
                </a:solidFill>
                <a:ea typeface="Source Sans Pro SemiBold"/>
              </a:rPr>
            </a:br>
            <a:r>
              <a:rPr lang="en-US" sz="4600">
                <a:solidFill>
                  <a:schemeClr val="bg1"/>
                </a:solidFill>
                <a:ea typeface="Source Sans Pro SemiBold"/>
              </a:rPr>
              <a:t>CLASSIFICATION</a:t>
            </a:r>
            <a:endParaRPr lang="en-US" sz="4600">
              <a:solidFill>
                <a:schemeClr val="bg1"/>
              </a:solidFill>
            </a:endParaRPr>
          </a:p>
        </p:txBody>
      </p:sp>
      <p:pic>
        <p:nvPicPr>
          <p:cNvPr id="22" name="Picture 2" descr="Colored pencils inside a pencil holder which is on top of a wood table">
            <a:extLst>
              <a:ext uri="{FF2B5EF4-FFF2-40B4-BE49-F238E27FC236}">
                <a16:creationId xmlns:a16="http://schemas.microsoft.com/office/drawing/2014/main" id="{D7E03E4C-CC1B-D6E5-CB98-8CE4A9515601}"/>
              </a:ext>
            </a:extLst>
          </p:cNvPr>
          <p:cNvPicPr>
            <a:picLocks noChangeAspect="1"/>
          </p:cNvPicPr>
          <p:nvPr/>
        </p:nvPicPr>
        <p:blipFill rotWithShape="1">
          <a:blip r:embed="rId2"/>
          <a:srcRect l="49259" r="4881" b="-1"/>
          <a:stretch/>
        </p:blipFill>
        <p:spPr>
          <a:xfrm>
            <a:off x="7480300" y="10"/>
            <a:ext cx="4711700" cy="6857990"/>
          </a:xfrm>
          <a:prstGeom prst="rect">
            <a:avLst/>
          </a:prstGeom>
        </p:spPr>
      </p:pic>
      <p:sp>
        <p:nvSpPr>
          <p:cNvPr id="70"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7334" y="19317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a:p>
        </p:txBody>
      </p:sp>
      <p:sp>
        <p:nvSpPr>
          <p:cNvPr id="71"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16112" y="214158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72"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1794" y="23854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cxnSp>
        <p:nvCxnSpPr>
          <p:cNvPr id="73" name="Straight Connector 6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5145" y="3505200"/>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B7169B8-2507-43F4-A148-FA791CD9C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93135" y="40673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4"/>
          </a:solidFill>
          <a:ln w="603" cap="flat">
            <a:noFill/>
            <a:prstDash val="solid"/>
            <a:miter/>
          </a:ln>
        </p:spPr>
        <p:txBody>
          <a:bodyPr rtlCol="0" anchor="ctr"/>
          <a:lstStyle/>
          <a:p>
            <a:endParaRPr lang="en-US"/>
          </a:p>
        </p:txBody>
      </p:sp>
      <p:sp>
        <p:nvSpPr>
          <p:cNvPr id="18"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4248" y="54034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solidFill>
          <a:ln w="422" cap="flat">
            <a:noFill/>
            <a:prstDash val="solid"/>
            <a:miter/>
          </a:ln>
        </p:spPr>
        <p:txBody>
          <a:bodyPr rtlCol="0" anchor="ctr"/>
          <a:lstStyle/>
          <a:p>
            <a:endParaRPr lang="en-US"/>
          </a:p>
        </p:txBody>
      </p:sp>
      <p:cxnSp>
        <p:nvCxnSpPr>
          <p:cNvPr id="20" name="Straight Connector 19">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906628"/>
            <a:ext cx="0" cy="5942494"/>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8" name="Picture 8" descr="A white rectangular box with black text&#10;&#10;Description automatically generated">
            <a:extLst>
              <a:ext uri="{FF2B5EF4-FFF2-40B4-BE49-F238E27FC236}">
                <a16:creationId xmlns:a16="http://schemas.microsoft.com/office/drawing/2014/main" id="{4F9A4997-AECA-1240-D301-3A02D1319C8C}"/>
              </a:ext>
            </a:extLst>
          </p:cNvPr>
          <p:cNvPicPr>
            <a:picLocks noChangeAspect="1"/>
          </p:cNvPicPr>
          <p:nvPr/>
        </p:nvPicPr>
        <p:blipFill>
          <a:blip r:embed="rId2"/>
          <a:stretch>
            <a:fillRect/>
          </a:stretch>
        </p:blipFill>
        <p:spPr>
          <a:xfrm>
            <a:off x="832640" y="133944"/>
            <a:ext cx="1332597" cy="3205926"/>
          </a:xfrm>
          <a:prstGeom prst="rect">
            <a:avLst/>
          </a:prstGeom>
        </p:spPr>
      </p:pic>
      <p:sp>
        <p:nvSpPr>
          <p:cNvPr id="22"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3385" y="1130559"/>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4"/>
          </a:solidFill>
          <a:ln w="610" cap="flat">
            <a:noFill/>
            <a:prstDash val="solid"/>
            <a:miter/>
          </a:ln>
        </p:spPr>
        <p:txBody>
          <a:bodyPr rtlCol="0" anchor="ctr"/>
          <a:lstStyle/>
          <a:p>
            <a:endParaRPr lang="en-US"/>
          </a:p>
        </p:txBody>
      </p:sp>
      <p:pic>
        <p:nvPicPr>
          <p:cNvPr id="7" name="Picture 7" descr="A screenshot of a computer code&#10;&#10;Description automatically generated">
            <a:extLst>
              <a:ext uri="{FF2B5EF4-FFF2-40B4-BE49-F238E27FC236}">
                <a16:creationId xmlns:a16="http://schemas.microsoft.com/office/drawing/2014/main" id="{01723630-AF0B-2914-C063-6AFC803B6286}"/>
              </a:ext>
            </a:extLst>
          </p:cNvPr>
          <p:cNvPicPr>
            <a:picLocks noGrp="1" noChangeAspect="1"/>
          </p:cNvPicPr>
          <p:nvPr>
            <p:ph idx="1"/>
          </p:nvPr>
        </p:nvPicPr>
        <p:blipFill>
          <a:blip r:embed="rId3"/>
          <a:stretch>
            <a:fillRect/>
          </a:stretch>
        </p:blipFill>
        <p:spPr>
          <a:xfrm>
            <a:off x="792706" y="3426723"/>
            <a:ext cx="5594724" cy="3138473"/>
          </a:xfrm>
          <a:prstGeom prst="rect">
            <a:avLst/>
          </a:prstGeom>
        </p:spPr>
      </p:pic>
      <p:sp>
        <p:nvSpPr>
          <p:cNvPr id="9" name="TextBox 8">
            <a:extLst>
              <a:ext uri="{FF2B5EF4-FFF2-40B4-BE49-F238E27FC236}">
                <a16:creationId xmlns:a16="http://schemas.microsoft.com/office/drawing/2014/main" id="{3F2D4D5C-C40E-E06E-882B-C5508E96B817}"/>
              </a:ext>
            </a:extLst>
          </p:cNvPr>
          <p:cNvSpPr txBox="1"/>
          <p:nvPr/>
        </p:nvSpPr>
        <p:spPr>
          <a:xfrm>
            <a:off x="6607457" y="1200637"/>
            <a:ext cx="4960918" cy="532671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285750">
              <a:lnSpc>
                <a:spcPct val="90000"/>
              </a:lnSpc>
              <a:spcAft>
                <a:spcPts val="600"/>
              </a:spcAft>
              <a:buFont typeface="Wingdings"/>
              <a:buChar char="Ø"/>
            </a:pPr>
            <a:r>
              <a:rPr lang="en-US" sz="2000">
                <a:latin typeface="Georgia Pro Cond Light"/>
              </a:rPr>
              <a:t>Stemming is a natural language processing technique that is used to reduce words to their base form, also known as the root form. </a:t>
            </a:r>
            <a:endParaRPr lang="en-US" sz="2000"/>
          </a:p>
          <a:p>
            <a:pPr marL="342900" indent="-285750">
              <a:lnSpc>
                <a:spcPct val="90000"/>
              </a:lnSpc>
              <a:spcAft>
                <a:spcPts val="600"/>
              </a:spcAft>
              <a:buFont typeface="Wingdings"/>
              <a:buChar char="Ø"/>
            </a:pPr>
            <a:r>
              <a:rPr lang="en-US" sz="2000">
                <a:latin typeface="Georgia Pro Cond Light"/>
              </a:rPr>
              <a:t>The Porter stemmer is the most widely used algorithm, and it is based on a set of heuristics that are used to remove common suffixes from words. </a:t>
            </a:r>
          </a:p>
          <a:p>
            <a:pPr marL="342900" indent="-285750">
              <a:lnSpc>
                <a:spcPct val="90000"/>
              </a:lnSpc>
              <a:spcAft>
                <a:spcPts val="600"/>
              </a:spcAft>
              <a:buFont typeface="Wingdings"/>
              <a:buChar char="Ø"/>
            </a:pPr>
            <a:r>
              <a:rPr lang="en-US" sz="2000">
                <a:latin typeface="Georgia Pro Cond Light"/>
              </a:rPr>
              <a:t>Some disadvantages of stemming are: It can lead to a loss of information and make it more difficult to analyze text. For example, the word “experience” and “application” may be stemmed to “</a:t>
            </a:r>
            <a:r>
              <a:rPr lang="en-US" sz="2000" err="1">
                <a:latin typeface="Georgia Pro Cond Light"/>
              </a:rPr>
              <a:t>experi</a:t>
            </a:r>
            <a:r>
              <a:rPr lang="en-US" sz="2000">
                <a:latin typeface="Georgia Pro Cond Light"/>
              </a:rPr>
              <a:t>" and "</a:t>
            </a:r>
            <a:r>
              <a:rPr lang="en-US" sz="2000" err="1">
                <a:latin typeface="Georgia Pro Cond Light"/>
              </a:rPr>
              <a:t>applic</a:t>
            </a:r>
            <a:r>
              <a:rPr lang="en-US" sz="2000">
                <a:latin typeface="Georgia Pro Cond Light"/>
              </a:rPr>
              <a:t>" which does not convey the meaning of the original words.</a:t>
            </a:r>
          </a:p>
          <a:p>
            <a:pPr marL="342900" indent="-285750">
              <a:lnSpc>
                <a:spcPct val="90000"/>
              </a:lnSpc>
              <a:spcAft>
                <a:spcPts val="600"/>
              </a:spcAft>
              <a:buFont typeface="Wingdings"/>
              <a:buChar char="Ø"/>
            </a:pPr>
            <a:r>
              <a:rPr lang="en-US" sz="2000">
                <a:latin typeface="Georgia Pro Cond Light"/>
              </a:rPr>
              <a:t>So we move on to Lemmatization which is better than stemming and it also conveys the context of the word.</a:t>
            </a:r>
          </a:p>
        </p:txBody>
      </p:sp>
      <p:sp>
        <p:nvSpPr>
          <p:cNvPr id="11" name="Title 10">
            <a:extLst>
              <a:ext uri="{FF2B5EF4-FFF2-40B4-BE49-F238E27FC236}">
                <a16:creationId xmlns:a16="http://schemas.microsoft.com/office/drawing/2014/main" id="{09099CA9-F886-7E9F-6463-08FB6615E2D4}"/>
              </a:ext>
            </a:extLst>
          </p:cNvPr>
          <p:cNvSpPr>
            <a:spLocks noGrp="1"/>
          </p:cNvSpPr>
          <p:nvPr>
            <p:ph type="title"/>
          </p:nvPr>
        </p:nvSpPr>
        <p:spPr>
          <a:xfrm>
            <a:off x="6900080" y="137663"/>
            <a:ext cx="4453720" cy="768279"/>
          </a:xfrm>
        </p:spPr>
        <p:txBody>
          <a:bodyPr>
            <a:normAutofit/>
          </a:bodyPr>
          <a:lstStyle/>
          <a:p>
            <a:r>
              <a:rPr lang="en-US" b="1">
                <a:latin typeface="Sabon Next LT"/>
                <a:cs typeface="Sabon Next LT"/>
              </a:rPr>
              <a:t>Stemming</a:t>
            </a:r>
          </a:p>
        </p:txBody>
      </p:sp>
    </p:spTree>
    <p:extLst>
      <p:ext uri="{BB962C8B-B14F-4D97-AF65-F5344CB8AC3E}">
        <p14:creationId xmlns:p14="http://schemas.microsoft.com/office/powerpoint/2010/main" val="1886750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836DB-FDE1-75BC-B6E3-91D16733C0B6}"/>
              </a:ext>
            </a:extLst>
          </p:cNvPr>
          <p:cNvSpPr>
            <a:spLocks noGrp="1"/>
          </p:cNvSpPr>
          <p:nvPr>
            <p:ph type="title"/>
          </p:nvPr>
        </p:nvSpPr>
        <p:spPr>
          <a:xfrm>
            <a:off x="838200" y="103543"/>
            <a:ext cx="9275929" cy="711414"/>
          </a:xfrm>
        </p:spPr>
        <p:txBody>
          <a:bodyPr/>
          <a:lstStyle/>
          <a:p>
            <a:r>
              <a:rPr lang="en-US"/>
              <a:t>                             </a:t>
            </a:r>
            <a:r>
              <a:rPr lang="en-US" b="1">
                <a:latin typeface="Sabon Next LT"/>
                <a:cs typeface="Sabon Next LT"/>
              </a:rPr>
              <a:t>Lemmatization</a:t>
            </a:r>
          </a:p>
        </p:txBody>
      </p:sp>
      <p:pic>
        <p:nvPicPr>
          <p:cNvPr id="8" name="Picture 8" descr="A screenshot of a computer program&#10;&#10;Description automatically generated">
            <a:extLst>
              <a:ext uri="{FF2B5EF4-FFF2-40B4-BE49-F238E27FC236}">
                <a16:creationId xmlns:a16="http://schemas.microsoft.com/office/drawing/2014/main" id="{1DFE2878-2E73-E735-467A-A9E0DC35D73F}"/>
              </a:ext>
            </a:extLst>
          </p:cNvPr>
          <p:cNvPicPr>
            <a:picLocks noGrp="1" noChangeAspect="1"/>
          </p:cNvPicPr>
          <p:nvPr>
            <p:ph idx="1"/>
          </p:nvPr>
        </p:nvPicPr>
        <p:blipFill>
          <a:blip r:embed="rId2"/>
          <a:stretch>
            <a:fillRect/>
          </a:stretch>
        </p:blipFill>
        <p:spPr>
          <a:xfrm>
            <a:off x="5213541" y="824790"/>
            <a:ext cx="4721930" cy="5727486"/>
          </a:xfrm>
        </p:spPr>
      </p:pic>
      <p:pic>
        <p:nvPicPr>
          <p:cNvPr id="9" name="Picture 9" descr="A screenshot of a computer&#10;&#10;Description automatically generated">
            <a:extLst>
              <a:ext uri="{FF2B5EF4-FFF2-40B4-BE49-F238E27FC236}">
                <a16:creationId xmlns:a16="http://schemas.microsoft.com/office/drawing/2014/main" id="{2451A3A0-CDB8-4084-C436-4BC9D2D23D4A}"/>
              </a:ext>
            </a:extLst>
          </p:cNvPr>
          <p:cNvPicPr>
            <a:picLocks noChangeAspect="1"/>
          </p:cNvPicPr>
          <p:nvPr/>
        </p:nvPicPr>
        <p:blipFill>
          <a:blip r:embed="rId3"/>
          <a:stretch>
            <a:fillRect/>
          </a:stretch>
        </p:blipFill>
        <p:spPr>
          <a:xfrm>
            <a:off x="10258726" y="245660"/>
            <a:ext cx="1796638" cy="6309814"/>
          </a:xfrm>
          <a:prstGeom prst="rect">
            <a:avLst/>
          </a:prstGeom>
        </p:spPr>
      </p:pic>
      <p:sp>
        <p:nvSpPr>
          <p:cNvPr id="10" name="TextBox 9">
            <a:extLst>
              <a:ext uri="{FF2B5EF4-FFF2-40B4-BE49-F238E27FC236}">
                <a16:creationId xmlns:a16="http://schemas.microsoft.com/office/drawing/2014/main" id="{5ED1DF70-4917-5BED-5E97-C3CCC1E6C90D}"/>
              </a:ext>
            </a:extLst>
          </p:cNvPr>
          <p:cNvSpPr txBox="1"/>
          <p:nvPr/>
        </p:nvSpPr>
        <p:spPr>
          <a:xfrm>
            <a:off x="1023582" y="1023582"/>
            <a:ext cx="3838432"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Ø"/>
            </a:pPr>
            <a:r>
              <a:rPr lang="en-US">
                <a:solidFill>
                  <a:srgbClr val="273239"/>
                </a:solidFill>
                <a:ea typeface="+mn-lt"/>
                <a:cs typeface="+mn-lt"/>
              </a:rPr>
              <a:t>Lemmatization is the process of grouping together the different inflected forms of a word so they can be analyzed as a single item.</a:t>
            </a:r>
          </a:p>
          <a:p>
            <a:pPr marL="342900" indent="-342900">
              <a:buFont typeface="Wingdings"/>
              <a:buChar char="Ø"/>
            </a:pPr>
            <a:r>
              <a:rPr lang="en-US">
                <a:solidFill>
                  <a:srgbClr val="273239"/>
                </a:solidFill>
                <a:ea typeface="+mn-lt"/>
                <a:cs typeface="+mn-lt"/>
              </a:rPr>
              <a:t>Lemmatization is similar to stemming but it brings context to the words. So it links words with similar meanings to one word. </a:t>
            </a:r>
          </a:p>
          <a:p>
            <a:pPr marL="342900" indent="-342900">
              <a:buFont typeface="Wingdings"/>
              <a:buChar char="Ø"/>
            </a:pPr>
            <a:r>
              <a:rPr lang="en-US">
                <a:solidFill>
                  <a:srgbClr val="273239"/>
                </a:solidFill>
                <a:ea typeface="+mn-lt"/>
                <a:cs typeface="+mn-lt"/>
              </a:rPr>
              <a:t> One of its modules is the WordNet </a:t>
            </a:r>
            <a:r>
              <a:rPr lang="en-US" err="1">
                <a:solidFill>
                  <a:srgbClr val="273239"/>
                </a:solidFill>
                <a:ea typeface="+mn-lt"/>
                <a:cs typeface="+mn-lt"/>
              </a:rPr>
              <a:t>Lemmatizer</a:t>
            </a:r>
            <a:endParaRPr lang="en-US">
              <a:solidFill>
                <a:srgbClr val="273239"/>
              </a:solidFill>
              <a:ea typeface="+mn-lt"/>
              <a:cs typeface="+mn-lt"/>
            </a:endParaRPr>
          </a:p>
          <a:p>
            <a:pPr marL="342900" indent="-342900">
              <a:buFont typeface="Wingdings"/>
              <a:buChar char="Ø"/>
            </a:pPr>
            <a:r>
              <a:rPr lang="en-US" b="1">
                <a:solidFill>
                  <a:srgbClr val="273239"/>
                </a:solidFill>
                <a:ea typeface="+mn-lt"/>
                <a:cs typeface="+mn-lt"/>
              </a:rPr>
              <a:t>Advantages of Lemmatization with NLTK:</a:t>
            </a:r>
            <a:endParaRPr lang="en-US">
              <a:solidFill>
                <a:srgbClr val="000000"/>
              </a:solidFill>
              <a:ea typeface="+mn-lt"/>
              <a:cs typeface="+mn-lt"/>
            </a:endParaRPr>
          </a:p>
          <a:p>
            <a:pPr marL="285750" indent="-285750">
              <a:buFont typeface="Wingdings"/>
              <a:buChar char="q"/>
            </a:pPr>
            <a:r>
              <a:rPr lang="en-US">
                <a:solidFill>
                  <a:srgbClr val="273239"/>
                </a:solidFill>
                <a:ea typeface="+mn-lt"/>
                <a:cs typeface="+mn-lt"/>
              </a:rPr>
              <a:t>Improves text analysis accuracy.</a:t>
            </a:r>
            <a:endParaRPr lang="en-US">
              <a:solidFill>
                <a:srgbClr val="000000"/>
              </a:solidFill>
              <a:ea typeface="+mn-lt"/>
              <a:cs typeface="+mn-lt"/>
            </a:endParaRPr>
          </a:p>
          <a:p>
            <a:pPr marL="285750" indent="-285750">
              <a:buFont typeface="Wingdings"/>
              <a:buChar char="q"/>
            </a:pPr>
            <a:r>
              <a:rPr lang="en-US">
                <a:solidFill>
                  <a:srgbClr val="273239"/>
                </a:solidFill>
                <a:ea typeface="+mn-lt"/>
                <a:cs typeface="+mn-lt"/>
              </a:rPr>
              <a:t>Reduces data size</a:t>
            </a:r>
            <a:endParaRPr lang="en-US">
              <a:solidFill>
                <a:srgbClr val="000000"/>
              </a:solidFill>
              <a:ea typeface="+mn-lt"/>
              <a:cs typeface="+mn-lt"/>
            </a:endParaRPr>
          </a:p>
          <a:p>
            <a:pPr marL="285750" indent="-285750">
              <a:buFont typeface="Wingdings"/>
              <a:buChar char="q"/>
            </a:pPr>
            <a:r>
              <a:rPr lang="en-US">
                <a:solidFill>
                  <a:srgbClr val="273239"/>
                </a:solidFill>
                <a:ea typeface="+mn-lt"/>
                <a:cs typeface="+mn-lt"/>
              </a:rPr>
              <a:t>Better search results</a:t>
            </a:r>
            <a:endParaRPr lang="en-US">
              <a:solidFill>
                <a:srgbClr val="000000"/>
              </a:solidFill>
              <a:ea typeface="+mn-lt"/>
              <a:cs typeface="+mn-lt"/>
            </a:endParaRPr>
          </a:p>
          <a:p>
            <a:pPr marL="285750" indent="-285750">
              <a:buFont typeface="Wingdings"/>
              <a:buChar char="q"/>
            </a:pPr>
            <a:r>
              <a:rPr lang="en-US">
                <a:solidFill>
                  <a:srgbClr val="273239"/>
                </a:solidFill>
                <a:ea typeface="+mn-lt"/>
                <a:cs typeface="+mn-lt"/>
              </a:rPr>
              <a:t>Useful for feature extraction</a:t>
            </a:r>
            <a:endParaRPr lang="en-US">
              <a:solidFill>
                <a:srgbClr val="273239"/>
              </a:solidFill>
            </a:endParaRPr>
          </a:p>
        </p:txBody>
      </p:sp>
    </p:spTree>
    <p:extLst>
      <p:ext uri="{BB962C8B-B14F-4D97-AF65-F5344CB8AC3E}">
        <p14:creationId xmlns:p14="http://schemas.microsoft.com/office/powerpoint/2010/main" val="3326971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B7228D3D-B7B5-72AE-C065-C11CAFF596F0}"/>
              </a:ext>
            </a:extLst>
          </p:cNvPr>
          <p:cNvSpPr>
            <a:spLocks noGrp="1"/>
          </p:cNvSpPr>
          <p:nvPr>
            <p:ph type="title"/>
          </p:nvPr>
        </p:nvSpPr>
        <p:spPr>
          <a:xfrm>
            <a:off x="838200" y="365125"/>
            <a:ext cx="9804918" cy="1325563"/>
          </a:xfrm>
        </p:spPr>
        <p:txBody>
          <a:bodyPr>
            <a:normAutofit/>
          </a:bodyPr>
          <a:lstStyle/>
          <a:p>
            <a:r>
              <a:rPr lang="en-US" sz="3700">
                <a:solidFill>
                  <a:schemeClr val="bg1"/>
                </a:solidFill>
              </a:rPr>
              <a:t>NUMBER OF WORDS AND CHARACTERS BEFORE AND AFTER CLEANING </a:t>
            </a:r>
          </a:p>
        </p:txBody>
      </p:sp>
      <p:cxnSp>
        <p:nvCxnSpPr>
          <p:cNvPr id="14" name="Straight Connector 13">
            <a:extLst>
              <a:ext uri="{FF2B5EF4-FFF2-40B4-BE49-F238E27FC236}">
                <a16:creationId xmlns:a16="http://schemas.microsoft.com/office/drawing/2014/main" id="{94169334-264D-4176-8BDE-037249A61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8"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0"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pic>
        <p:nvPicPr>
          <p:cNvPr id="4" name="Picture 4" descr="A graph of a number of numbers and a number of objects&#10;&#10;Description automatically generated">
            <a:extLst>
              <a:ext uri="{FF2B5EF4-FFF2-40B4-BE49-F238E27FC236}">
                <a16:creationId xmlns:a16="http://schemas.microsoft.com/office/drawing/2014/main" id="{DA9D4AA6-5926-FE69-3810-FD8A96D15ABB}"/>
              </a:ext>
            </a:extLst>
          </p:cNvPr>
          <p:cNvPicPr>
            <a:picLocks noGrp="1" noChangeAspect="1"/>
          </p:cNvPicPr>
          <p:nvPr>
            <p:ph idx="1"/>
          </p:nvPr>
        </p:nvPicPr>
        <p:blipFill>
          <a:blip r:embed="rId2"/>
          <a:stretch>
            <a:fillRect/>
          </a:stretch>
        </p:blipFill>
        <p:spPr>
          <a:xfrm>
            <a:off x="1260605" y="1830162"/>
            <a:ext cx="4431430" cy="3913958"/>
          </a:xfrm>
        </p:spPr>
      </p:pic>
      <p:pic>
        <p:nvPicPr>
          <p:cNvPr id="5" name="Picture 5" descr="A graph of a number of objects&#10;&#10;Description automatically generated">
            <a:extLst>
              <a:ext uri="{FF2B5EF4-FFF2-40B4-BE49-F238E27FC236}">
                <a16:creationId xmlns:a16="http://schemas.microsoft.com/office/drawing/2014/main" id="{7C7F3C7F-DD55-C911-C251-C26E75FF803E}"/>
              </a:ext>
            </a:extLst>
          </p:cNvPr>
          <p:cNvPicPr>
            <a:picLocks noChangeAspect="1"/>
          </p:cNvPicPr>
          <p:nvPr/>
        </p:nvPicPr>
        <p:blipFill>
          <a:blip r:embed="rId3"/>
          <a:stretch>
            <a:fillRect/>
          </a:stretch>
        </p:blipFill>
        <p:spPr>
          <a:xfrm>
            <a:off x="5848646" y="1825625"/>
            <a:ext cx="5046554" cy="3872314"/>
          </a:xfrm>
          <a:prstGeom prst="rect">
            <a:avLst/>
          </a:prstGeom>
        </p:spPr>
      </p:pic>
      <p:sp>
        <p:nvSpPr>
          <p:cNvPr id="6" name="TextBox 5">
            <a:extLst>
              <a:ext uri="{FF2B5EF4-FFF2-40B4-BE49-F238E27FC236}">
                <a16:creationId xmlns:a16="http://schemas.microsoft.com/office/drawing/2014/main" id="{59B1BA3E-6404-53D3-3CE5-767F0F67E750}"/>
              </a:ext>
            </a:extLst>
          </p:cNvPr>
          <p:cNvSpPr txBox="1"/>
          <p:nvPr/>
        </p:nvSpPr>
        <p:spPr>
          <a:xfrm>
            <a:off x="1255761" y="5971180"/>
            <a:ext cx="439050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813816">
              <a:spcAft>
                <a:spcPts val="600"/>
              </a:spcAft>
            </a:pPr>
            <a:r>
              <a:rPr lang="en-US" sz="2000" b="1" kern="1200">
                <a:latin typeface="+mn-lt"/>
                <a:ea typeface="+mn-ea"/>
                <a:cs typeface="+mn-cs"/>
              </a:rPr>
              <a:t>Around 300 words were removed</a:t>
            </a:r>
            <a:endParaRPr lang="en-US" sz="2000" b="1"/>
          </a:p>
        </p:txBody>
      </p:sp>
      <p:sp>
        <p:nvSpPr>
          <p:cNvPr id="7" name="TextBox 6">
            <a:extLst>
              <a:ext uri="{FF2B5EF4-FFF2-40B4-BE49-F238E27FC236}">
                <a16:creationId xmlns:a16="http://schemas.microsoft.com/office/drawing/2014/main" id="{902DD36A-4900-760E-19E4-F3BEB7A638B2}"/>
              </a:ext>
            </a:extLst>
          </p:cNvPr>
          <p:cNvSpPr txBox="1"/>
          <p:nvPr/>
        </p:nvSpPr>
        <p:spPr>
          <a:xfrm>
            <a:off x="5884424" y="6010414"/>
            <a:ext cx="501285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813816">
              <a:spcAft>
                <a:spcPts val="600"/>
              </a:spcAft>
            </a:pPr>
            <a:r>
              <a:rPr lang="en-US" sz="2000" b="1" kern="1200">
                <a:latin typeface="+mn-lt"/>
                <a:ea typeface="+mn-ea"/>
                <a:cs typeface="+mn-cs"/>
              </a:rPr>
              <a:t>Around 1450 characters were removed</a:t>
            </a:r>
            <a:endParaRPr lang="en-US" sz="2000" b="1"/>
          </a:p>
        </p:txBody>
      </p:sp>
    </p:spTree>
    <p:extLst>
      <p:ext uri="{BB962C8B-B14F-4D97-AF65-F5344CB8AC3E}">
        <p14:creationId xmlns:p14="http://schemas.microsoft.com/office/powerpoint/2010/main" val="1997540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1">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1">
            <a:extLst>
              <a:ext uri="{FF2B5EF4-FFF2-40B4-BE49-F238E27FC236}">
                <a16:creationId xmlns:a16="http://schemas.microsoft.com/office/drawing/2014/main" id="{74ABB647-700D-B015-3880-002B21740330}"/>
              </a:ext>
            </a:extLst>
          </p:cNvPr>
          <p:cNvSpPr>
            <a:spLocks noGrp="1"/>
          </p:cNvSpPr>
          <p:nvPr>
            <p:ph type="title"/>
          </p:nvPr>
        </p:nvSpPr>
        <p:spPr>
          <a:xfrm>
            <a:off x="3506755" y="365125"/>
            <a:ext cx="7161245" cy="1325563"/>
          </a:xfrm>
        </p:spPr>
        <p:txBody>
          <a:bodyPr>
            <a:normAutofit/>
          </a:bodyPr>
          <a:lstStyle/>
          <a:p>
            <a:r>
              <a:rPr lang="en-US" sz="3600">
                <a:latin typeface="Georgia Pro Cond Light"/>
              </a:rPr>
              <a:t>Creating n-grams using Count Vectorizer</a:t>
            </a:r>
          </a:p>
        </p:txBody>
      </p:sp>
      <p:sp>
        <p:nvSpPr>
          <p:cNvPr id="19"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6"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94169334-264D-4176-8BDE-037249A61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440" y="1027906"/>
            <a:ext cx="3408787" cy="0"/>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
        <p:nvSpPr>
          <p:cNvPr id="20"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pic>
        <p:nvPicPr>
          <p:cNvPr id="4" name="Picture 4" descr="A graph of different colored bars&#10;&#10;Description automatically generated">
            <a:extLst>
              <a:ext uri="{FF2B5EF4-FFF2-40B4-BE49-F238E27FC236}">
                <a16:creationId xmlns:a16="http://schemas.microsoft.com/office/drawing/2014/main" id="{D173C51F-E187-FCC9-9FEC-E4C8CA5DA2BB}"/>
              </a:ext>
            </a:extLst>
          </p:cNvPr>
          <p:cNvPicPr>
            <a:picLocks noGrp="1" noChangeAspect="1"/>
          </p:cNvPicPr>
          <p:nvPr>
            <p:ph idx="1"/>
          </p:nvPr>
        </p:nvPicPr>
        <p:blipFill>
          <a:blip r:embed="rId2"/>
          <a:stretch>
            <a:fillRect/>
          </a:stretch>
        </p:blipFill>
        <p:spPr>
          <a:xfrm>
            <a:off x="667351" y="2263282"/>
            <a:ext cx="5187251" cy="3913681"/>
          </a:xfrm>
        </p:spPr>
      </p:pic>
      <p:pic>
        <p:nvPicPr>
          <p:cNvPr id="5" name="Picture 5" descr="A graph of numbers and colors&#10;&#10;Description automatically generated">
            <a:extLst>
              <a:ext uri="{FF2B5EF4-FFF2-40B4-BE49-F238E27FC236}">
                <a16:creationId xmlns:a16="http://schemas.microsoft.com/office/drawing/2014/main" id="{63DF2642-AD3D-3310-DB39-C5944BAD1741}"/>
              </a:ext>
            </a:extLst>
          </p:cNvPr>
          <p:cNvPicPr>
            <a:picLocks noChangeAspect="1"/>
          </p:cNvPicPr>
          <p:nvPr/>
        </p:nvPicPr>
        <p:blipFill>
          <a:blip r:embed="rId3"/>
          <a:stretch>
            <a:fillRect/>
          </a:stretch>
        </p:blipFill>
        <p:spPr>
          <a:xfrm>
            <a:off x="6093823" y="2367121"/>
            <a:ext cx="5442198" cy="4009887"/>
          </a:xfrm>
          <a:prstGeom prst="rect">
            <a:avLst/>
          </a:prstGeom>
        </p:spPr>
      </p:pic>
      <p:sp>
        <p:nvSpPr>
          <p:cNvPr id="6" name="TextBox 5">
            <a:extLst>
              <a:ext uri="{FF2B5EF4-FFF2-40B4-BE49-F238E27FC236}">
                <a16:creationId xmlns:a16="http://schemas.microsoft.com/office/drawing/2014/main" id="{AAB66422-2727-8732-12A8-517901BBE33F}"/>
              </a:ext>
            </a:extLst>
          </p:cNvPr>
          <p:cNvSpPr txBox="1"/>
          <p:nvPr/>
        </p:nvSpPr>
        <p:spPr>
          <a:xfrm>
            <a:off x="1531286" y="1859744"/>
            <a:ext cx="377513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13232">
              <a:spcAft>
                <a:spcPts val="600"/>
              </a:spcAft>
            </a:pPr>
            <a:r>
              <a:rPr lang="en-US" sz="1400" kern="1200">
                <a:latin typeface="+mn-lt"/>
                <a:ea typeface="+mn-ea"/>
                <a:cs typeface="+mn-cs"/>
              </a:rPr>
              <a:t>                   </a:t>
            </a:r>
            <a:r>
              <a:rPr lang="en-US" kern="1200">
                <a:latin typeface="+mn-lt"/>
                <a:ea typeface="+mn-ea"/>
                <a:cs typeface="+mn-cs"/>
              </a:rPr>
              <a:t>   UNIGRAM</a:t>
            </a:r>
            <a:endParaRPr lang="en-US"/>
          </a:p>
        </p:txBody>
      </p:sp>
      <p:sp>
        <p:nvSpPr>
          <p:cNvPr id="7" name="TextBox 6">
            <a:extLst>
              <a:ext uri="{FF2B5EF4-FFF2-40B4-BE49-F238E27FC236}">
                <a16:creationId xmlns:a16="http://schemas.microsoft.com/office/drawing/2014/main" id="{41F6F2F5-E544-058A-01DA-BD11DAEAF2EA}"/>
              </a:ext>
            </a:extLst>
          </p:cNvPr>
          <p:cNvSpPr txBox="1"/>
          <p:nvPr/>
        </p:nvSpPr>
        <p:spPr>
          <a:xfrm>
            <a:off x="7118874" y="1859205"/>
            <a:ext cx="38306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13232">
              <a:spcAft>
                <a:spcPts val="600"/>
              </a:spcAft>
            </a:pPr>
            <a:r>
              <a:rPr lang="en-US" sz="1400" kern="1200">
                <a:latin typeface="+mn-lt"/>
                <a:ea typeface="+mn-ea"/>
                <a:cs typeface="+mn-cs"/>
              </a:rPr>
              <a:t>                   </a:t>
            </a:r>
            <a:r>
              <a:rPr lang="en-US" kern="1200">
                <a:latin typeface="+mn-lt"/>
                <a:ea typeface="+mn-ea"/>
                <a:cs typeface="+mn-cs"/>
              </a:rPr>
              <a:t>    BIGRAM</a:t>
            </a:r>
            <a:endParaRPr lang="en-US"/>
          </a:p>
        </p:txBody>
      </p:sp>
    </p:spTree>
    <p:extLst>
      <p:ext uri="{BB962C8B-B14F-4D97-AF65-F5344CB8AC3E}">
        <p14:creationId xmlns:p14="http://schemas.microsoft.com/office/powerpoint/2010/main" val="35751302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1">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1">
            <a:extLst>
              <a:ext uri="{FF2B5EF4-FFF2-40B4-BE49-F238E27FC236}">
                <a16:creationId xmlns:a16="http://schemas.microsoft.com/office/drawing/2014/main" id="{74ABB647-700D-B015-3880-002B21740330}"/>
              </a:ext>
            </a:extLst>
          </p:cNvPr>
          <p:cNvSpPr>
            <a:spLocks noGrp="1"/>
          </p:cNvSpPr>
          <p:nvPr>
            <p:ph type="title"/>
          </p:nvPr>
        </p:nvSpPr>
        <p:spPr>
          <a:xfrm>
            <a:off x="3506755" y="365125"/>
            <a:ext cx="7161245" cy="1325563"/>
          </a:xfrm>
        </p:spPr>
        <p:txBody>
          <a:bodyPr>
            <a:normAutofit/>
          </a:bodyPr>
          <a:lstStyle/>
          <a:p>
            <a:r>
              <a:rPr lang="en-US" sz="3600">
                <a:latin typeface="Georgia Pro Cond Light"/>
              </a:rPr>
              <a:t>Creating n-grams using Count Vectorizer</a:t>
            </a:r>
          </a:p>
        </p:txBody>
      </p:sp>
      <p:sp>
        <p:nvSpPr>
          <p:cNvPr id="19"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6"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94169334-264D-4176-8BDE-037249A61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440" y="1027906"/>
            <a:ext cx="3408787" cy="0"/>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
        <p:nvSpPr>
          <p:cNvPr id="20"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
        <p:nvSpPr>
          <p:cNvPr id="6" name="TextBox 5">
            <a:extLst>
              <a:ext uri="{FF2B5EF4-FFF2-40B4-BE49-F238E27FC236}">
                <a16:creationId xmlns:a16="http://schemas.microsoft.com/office/drawing/2014/main" id="{AAB66422-2727-8732-12A8-517901BBE33F}"/>
              </a:ext>
            </a:extLst>
          </p:cNvPr>
          <p:cNvSpPr txBox="1"/>
          <p:nvPr/>
        </p:nvSpPr>
        <p:spPr>
          <a:xfrm>
            <a:off x="1531286" y="1620908"/>
            <a:ext cx="377513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13232">
              <a:spcAft>
                <a:spcPts val="600"/>
              </a:spcAft>
            </a:pPr>
            <a:r>
              <a:rPr lang="en-US" sz="1400" kern="1200">
                <a:latin typeface="+mn-lt"/>
                <a:ea typeface="+mn-ea"/>
                <a:cs typeface="+mn-cs"/>
              </a:rPr>
              <a:t>                   </a:t>
            </a:r>
            <a:r>
              <a:rPr lang="en-US"/>
              <a:t>   TRIGRAM</a:t>
            </a:r>
          </a:p>
        </p:txBody>
      </p:sp>
      <p:pic>
        <p:nvPicPr>
          <p:cNvPr id="3" name="Picture 7" descr="A graph of different colored bars&#10;&#10;Description automatically generated">
            <a:extLst>
              <a:ext uri="{FF2B5EF4-FFF2-40B4-BE49-F238E27FC236}">
                <a16:creationId xmlns:a16="http://schemas.microsoft.com/office/drawing/2014/main" id="{72C16AA2-0F8B-1979-6372-0A42B1A8CCEC}"/>
              </a:ext>
            </a:extLst>
          </p:cNvPr>
          <p:cNvPicPr>
            <a:picLocks noChangeAspect="1"/>
          </p:cNvPicPr>
          <p:nvPr/>
        </p:nvPicPr>
        <p:blipFill>
          <a:blip r:embed="rId2"/>
          <a:stretch>
            <a:fillRect/>
          </a:stretch>
        </p:blipFill>
        <p:spPr>
          <a:xfrm>
            <a:off x="-6823" y="2175161"/>
            <a:ext cx="5791199" cy="4316006"/>
          </a:xfrm>
          <a:prstGeom prst="rect">
            <a:avLst/>
          </a:prstGeom>
        </p:spPr>
      </p:pic>
      <p:sp>
        <p:nvSpPr>
          <p:cNvPr id="10" name="TextBox 9">
            <a:extLst>
              <a:ext uri="{FF2B5EF4-FFF2-40B4-BE49-F238E27FC236}">
                <a16:creationId xmlns:a16="http://schemas.microsoft.com/office/drawing/2014/main" id="{7177742D-1C43-3078-84B4-0CF8C1970DF9}"/>
              </a:ext>
            </a:extLst>
          </p:cNvPr>
          <p:cNvSpPr txBox="1"/>
          <p:nvPr/>
        </p:nvSpPr>
        <p:spPr>
          <a:xfrm>
            <a:off x="6158552" y="2175112"/>
            <a:ext cx="5402238"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sz="2000" b="1" err="1">
                <a:solidFill>
                  <a:srgbClr val="273239"/>
                </a:solidFill>
                <a:ea typeface="+mn-lt"/>
                <a:cs typeface="+mn-lt"/>
              </a:rPr>
              <a:t>CountVectorizer</a:t>
            </a:r>
            <a:r>
              <a:rPr lang="en-US" sz="2000" b="1">
                <a:solidFill>
                  <a:srgbClr val="273239"/>
                </a:solidFill>
                <a:ea typeface="+mn-lt"/>
                <a:cs typeface="+mn-lt"/>
              </a:rPr>
              <a:t> </a:t>
            </a:r>
            <a:r>
              <a:rPr lang="en-US" sz="2000">
                <a:solidFill>
                  <a:srgbClr val="273239"/>
                </a:solidFill>
                <a:ea typeface="+mn-lt"/>
                <a:cs typeface="+mn-lt"/>
              </a:rPr>
              <a:t>is a great tool provided by the </a:t>
            </a:r>
            <a:r>
              <a:rPr lang="en-US" sz="2000" err="1">
                <a:solidFill>
                  <a:srgbClr val="273239"/>
                </a:solidFill>
                <a:ea typeface="+mn-lt"/>
                <a:cs typeface="+mn-lt"/>
              </a:rPr>
              <a:t>sklearn</a:t>
            </a:r>
            <a:r>
              <a:rPr lang="en-US" sz="2000">
                <a:solidFill>
                  <a:srgbClr val="273239"/>
                </a:solidFill>
                <a:ea typeface="+mn-lt"/>
                <a:cs typeface="+mn-lt"/>
              </a:rPr>
              <a:t> library in Python.</a:t>
            </a:r>
          </a:p>
          <a:p>
            <a:pPr marL="285750" indent="-285750">
              <a:buFont typeface="Wingdings"/>
              <a:buChar char="v"/>
            </a:pPr>
            <a:r>
              <a:rPr lang="en-US" sz="2000">
                <a:solidFill>
                  <a:srgbClr val="273239"/>
                </a:solidFill>
                <a:ea typeface="+mn-lt"/>
                <a:cs typeface="+mn-lt"/>
              </a:rPr>
              <a:t>It is used to transform a given text into a vector on the basis of the frequency (count) of each word that occurs in the entire text. </a:t>
            </a:r>
          </a:p>
          <a:p>
            <a:pPr marL="285750" indent="-285750">
              <a:buFont typeface="Wingdings"/>
              <a:buChar char="v"/>
            </a:pPr>
            <a:r>
              <a:rPr lang="en-US" sz="2000">
                <a:solidFill>
                  <a:srgbClr val="273239"/>
                </a:solidFill>
              </a:rPr>
              <a:t>We can create n-grams using count vectorizer</a:t>
            </a:r>
          </a:p>
          <a:p>
            <a:pPr marL="285750" indent="-285750">
              <a:buFont typeface="Wingdings"/>
              <a:buChar char="v"/>
            </a:pPr>
            <a:r>
              <a:rPr lang="en-US" sz="2000">
                <a:solidFill>
                  <a:srgbClr val="273239"/>
                </a:solidFill>
              </a:rPr>
              <a:t>Here we focus on only three types:</a:t>
            </a:r>
          </a:p>
          <a:p>
            <a:pPr marL="285750" indent="-285750">
              <a:buFont typeface="Courier New"/>
              <a:buChar char="o"/>
            </a:pPr>
            <a:r>
              <a:rPr lang="en-US" sz="2000">
                <a:solidFill>
                  <a:srgbClr val="273239"/>
                </a:solidFill>
              </a:rPr>
              <a:t>Unigram – frequency of only single words.</a:t>
            </a:r>
          </a:p>
          <a:p>
            <a:pPr marL="285750" indent="-285750">
              <a:buFont typeface="Courier New"/>
              <a:buChar char="o"/>
            </a:pPr>
            <a:r>
              <a:rPr lang="en-US" sz="2000">
                <a:solidFill>
                  <a:srgbClr val="273239"/>
                </a:solidFill>
              </a:rPr>
              <a:t>Bigram – frequency of double words.</a:t>
            </a:r>
          </a:p>
          <a:p>
            <a:pPr marL="285750" indent="-285750">
              <a:buFont typeface="Courier New"/>
              <a:buChar char="o"/>
            </a:pPr>
            <a:r>
              <a:rPr lang="en-US" sz="2000">
                <a:solidFill>
                  <a:srgbClr val="273239"/>
                </a:solidFill>
              </a:rPr>
              <a:t>Trigram - frequency of triple words.</a:t>
            </a:r>
          </a:p>
        </p:txBody>
      </p:sp>
    </p:spTree>
    <p:extLst>
      <p:ext uri="{BB962C8B-B14F-4D97-AF65-F5344CB8AC3E}">
        <p14:creationId xmlns:p14="http://schemas.microsoft.com/office/powerpoint/2010/main" val="27996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8" name="Straight Connector 47">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59" name="Rectangle 49">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1" descr="A graph of numbers and a number of objects&#10;&#10;Description automatically generated">
            <a:extLst>
              <a:ext uri="{FF2B5EF4-FFF2-40B4-BE49-F238E27FC236}">
                <a16:creationId xmlns:a16="http://schemas.microsoft.com/office/drawing/2014/main" id="{B9BEF7CD-5BC4-AFA5-9104-9B2C61061BE2}"/>
              </a:ext>
            </a:extLst>
          </p:cNvPr>
          <p:cNvPicPr>
            <a:picLocks noGrp="1" noChangeAspect="1"/>
          </p:cNvPicPr>
          <p:nvPr>
            <p:ph idx="1"/>
          </p:nvPr>
        </p:nvPicPr>
        <p:blipFill rotWithShape="1">
          <a:blip r:embed="rId2"/>
          <a:srcRect r="1779" b="1"/>
          <a:stretch/>
        </p:blipFill>
        <p:spPr>
          <a:xfrm>
            <a:off x="-2" y="10"/>
            <a:ext cx="12192002" cy="6857990"/>
          </a:xfrm>
          <a:prstGeom prst="rect">
            <a:avLst/>
          </a:prstGeom>
        </p:spPr>
      </p:pic>
      <p:sp>
        <p:nvSpPr>
          <p:cNvPr id="60" name="Rectangle 51">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alpha val="30000"/>
                </a:schemeClr>
              </a:gs>
              <a:gs pos="30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3FC746-2CFF-F642-0515-101E7B5A0933}"/>
              </a:ext>
            </a:extLst>
          </p:cNvPr>
          <p:cNvSpPr>
            <a:spLocks noGrp="1"/>
          </p:cNvSpPr>
          <p:nvPr>
            <p:ph type="title"/>
          </p:nvPr>
        </p:nvSpPr>
        <p:spPr>
          <a:xfrm>
            <a:off x="1309048" y="360364"/>
            <a:ext cx="4364554" cy="1396940"/>
          </a:xfrm>
        </p:spPr>
        <p:txBody>
          <a:bodyPr vert="horz" lIns="91440" tIns="45720" rIns="91440" bIns="45720" rtlCol="0" anchor="b">
            <a:normAutofit fontScale="90000"/>
          </a:bodyPr>
          <a:lstStyle/>
          <a:p>
            <a:r>
              <a:rPr lang="en-US" sz="3200" b="1" i="0" kern="1200" cap="all" baseline="0">
                <a:solidFill>
                  <a:schemeClr val="bg1">
                    <a:lumMod val="75000"/>
                    <a:lumOff val="25000"/>
                  </a:schemeClr>
                </a:solidFill>
                <a:latin typeface="+mj-lt"/>
                <a:ea typeface="+mj-ea"/>
                <a:cs typeface="+mj-cs"/>
              </a:rPr>
              <a:t>Creating n-grams using TF-IDF Vectorizer</a:t>
            </a:r>
            <a:endParaRPr lang="en-US" sz="3200" b="1" i="0" kern="1200" cap="all" baseline="0">
              <a:solidFill>
                <a:schemeClr val="bg1">
                  <a:lumMod val="75000"/>
                  <a:lumOff val="25000"/>
                </a:schemeClr>
              </a:solidFill>
              <a:latin typeface="+mj-lt"/>
            </a:endParaRPr>
          </a:p>
        </p:txBody>
      </p:sp>
      <p:sp>
        <p:nvSpPr>
          <p:cNvPr id="14" name="TextBox 13">
            <a:extLst>
              <a:ext uri="{FF2B5EF4-FFF2-40B4-BE49-F238E27FC236}">
                <a16:creationId xmlns:a16="http://schemas.microsoft.com/office/drawing/2014/main" id="{D7D5E4CB-D55E-028A-D4ED-E25B7FF16D5B}"/>
              </a:ext>
            </a:extLst>
          </p:cNvPr>
          <p:cNvSpPr txBox="1"/>
          <p:nvPr/>
        </p:nvSpPr>
        <p:spPr>
          <a:xfrm>
            <a:off x="6027760" y="312761"/>
            <a:ext cx="6027761" cy="20159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sz="1600" b="1">
                <a:solidFill>
                  <a:srgbClr val="273239"/>
                </a:solidFill>
                <a:ea typeface="+mn-lt"/>
                <a:cs typeface="+mn-lt"/>
              </a:rPr>
              <a:t>TF-IDF</a:t>
            </a:r>
            <a:r>
              <a:rPr lang="en-US" sz="1600">
                <a:solidFill>
                  <a:srgbClr val="273239"/>
                </a:solidFill>
                <a:ea typeface="+mn-lt"/>
                <a:cs typeface="+mn-lt"/>
              </a:rPr>
              <a:t> stands for Term Frequency Inverse Document Frequency of records.</a:t>
            </a:r>
          </a:p>
          <a:p>
            <a:pPr marL="285750" indent="-285750">
              <a:buFont typeface="Wingdings"/>
              <a:buChar char="v"/>
            </a:pPr>
            <a:r>
              <a:rPr lang="en-US" sz="1600">
                <a:solidFill>
                  <a:srgbClr val="273239"/>
                </a:solidFill>
                <a:ea typeface="+mn-lt"/>
                <a:cs typeface="+mn-lt"/>
              </a:rPr>
              <a:t>It can be defined as the calculation of how relevant a word in a series or corpus is to a text. The meaning increases proportionally to the number of times in the text a word appears but is compensated by the word frequency in the corpus </a:t>
            </a:r>
          </a:p>
          <a:p>
            <a:pPr marL="285750" indent="-285750">
              <a:buFont typeface="Wingdings"/>
              <a:buChar char="v"/>
            </a:pPr>
            <a:endParaRPr lang="en-US" sz="1300">
              <a:solidFill>
                <a:srgbClr val="273239"/>
              </a:solidFill>
            </a:endParaRPr>
          </a:p>
        </p:txBody>
      </p:sp>
      <p:pic>
        <p:nvPicPr>
          <p:cNvPr id="15" name="Picture 15" descr="A math equations and formulas&#10;&#10;Description automatically generated">
            <a:extLst>
              <a:ext uri="{FF2B5EF4-FFF2-40B4-BE49-F238E27FC236}">
                <a16:creationId xmlns:a16="http://schemas.microsoft.com/office/drawing/2014/main" id="{D3D4A64D-26A4-5660-BC77-659E10C362B3}"/>
              </a:ext>
            </a:extLst>
          </p:cNvPr>
          <p:cNvPicPr>
            <a:picLocks noChangeAspect="1"/>
          </p:cNvPicPr>
          <p:nvPr/>
        </p:nvPicPr>
        <p:blipFill>
          <a:blip r:embed="rId3"/>
          <a:stretch>
            <a:fillRect/>
          </a:stretch>
        </p:blipFill>
        <p:spPr>
          <a:xfrm>
            <a:off x="7681414" y="2172270"/>
            <a:ext cx="4255827" cy="1251040"/>
          </a:xfrm>
          <a:prstGeom prst="rect">
            <a:avLst/>
          </a:prstGeom>
        </p:spPr>
      </p:pic>
    </p:spTree>
    <p:extLst>
      <p:ext uri="{BB962C8B-B14F-4D97-AF65-F5344CB8AC3E}">
        <p14:creationId xmlns:p14="http://schemas.microsoft.com/office/powerpoint/2010/main" val="726190405"/>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2DC24-062C-C7E0-51A8-A28102CF823F}"/>
              </a:ext>
            </a:extLst>
          </p:cNvPr>
          <p:cNvSpPr>
            <a:spLocks noGrp="1"/>
          </p:cNvSpPr>
          <p:nvPr>
            <p:ph type="title"/>
          </p:nvPr>
        </p:nvSpPr>
        <p:spPr>
          <a:xfrm>
            <a:off x="838200" y="365125"/>
            <a:ext cx="10515600" cy="779653"/>
          </a:xfrm>
        </p:spPr>
        <p:txBody>
          <a:bodyPr/>
          <a:lstStyle/>
          <a:p>
            <a:r>
              <a:rPr lang="en-US"/>
              <a:t>                   </a:t>
            </a:r>
            <a:r>
              <a:rPr lang="en-US">
                <a:latin typeface="Univers"/>
                <a:cs typeface="Sabon Next LT"/>
              </a:rPr>
              <a:t>   </a:t>
            </a:r>
            <a:r>
              <a:rPr lang="en-US">
                <a:latin typeface="Sabon Next LT"/>
                <a:cs typeface="Sabon Next LT"/>
              </a:rPr>
              <a:t>WORD CLOUD</a:t>
            </a:r>
          </a:p>
        </p:txBody>
      </p:sp>
      <p:pic>
        <p:nvPicPr>
          <p:cNvPr id="4" name="Picture 4" descr="A close up of words&#10;&#10;Description automatically generated">
            <a:extLst>
              <a:ext uri="{FF2B5EF4-FFF2-40B4-BE49-F238E27FC236}">
                <a16:creationId xmlns:a16="http://schemas.microsoft.com/office/drawing/2014/main" id="{7FB005F2-5A0F-6689-BB5C-C825295E353E}"/>
              </a:ext>
            </a:extLst>
          </p:cNvPr>
          <p:cNvPicPr>
            <a:picLocks noGrp="1" noChangeAspect="1"/>
          </p:cNvPicPr>
          <p:nvPr>
            <p:ph idx="1"/>
          </p:nvPr>
        </p:nvPicPr>
        <p:blipFill>
          <a:blip r:embed="rId2"/>
          <a:stretch>
            <a:fillRect/>
          </a:stretch>
        </p:blipFill>
        <p:spPr>
          <a:xfrm>
            <a:off x="890801" y="1256969"/>
            <a:ext cx="11240636" cy="5420411"/>
          </a:xfrm>
        </p:spPr>
      </p:pic>
    </p:spTree>
    <p:extLst>
      <p:ext uri="{BB962C8B-B14F-4D97-AF65-F5344CB8AC3E}">
        <p14:creationId xmlns:p14="http://schemas.microsoft.com/office/powerpoint/2010/main" val="488917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95E19-62C6-6ECB-D695-F49B9256F96D}"/>
              </a:ext>
            </a:extLst>
          </p:cNvPr>
          <p:cNvSpPr>
            <a:spLocks noGrp="1"/>
          </p:cNvSpPr>
          <p:nvPr>
            <p:ph type="title"/>
          </p:nvPr>
        </p:nvSpPr>
        <p:spPr>
          <a:xfrm>
            <a:off x="838200" y="365125"/>
            <a:ext cx="10515600" cy="665922"/>
          </a:xfrm>
        </p:spPr>
        <p:txBody>
          <a:bodyPr>
            <a:normAutofit fontScale="90000"/>
          </a:bodyPr>
          <a:lstStyle/>
          <a:p>
            <a:r>
              <a:rPr lang="en-US"/>
              <a:t>LABEL ENCODING</a:t>
            </a:r>
          </a:p>
        </p:txBody>
      </p:sp>
      <p:pic>
        <p:nvPicPr>
          <p:cNvPr id="4" name="Picture 4" descr="A screen shot of a computer&#10;&#10;Description automatically generated">
            <a:extLst>
              <a:ext uri="{FF2B5EF4-FFF2-40B4-BE49-F238E27FC236}">
                <a16:creationId xmlns:a16="http://schemas.microsoft.com/office/drawing/2014/main" id="{F9B061AF-BBFE-433A-1A1A-468A96834D6A}"/>
              </a:ext>
            </a:extLst>
          </p:cNvPr>
          <p:cNvPicPr>
            <a:picLocks noGrp="1" noChangeAspect="1"/>
          </p:cNvPicPr>
          <p:nvPr>
            <p:ph idx="1"/>
          </p:nvPr>
        </p:nvPicPr>
        <p:blipFill>
          <a:blip r:embed="rId2"/>
          <a:stretch>
            <a:fillRect/>
          </a:stretch>
        </p:blipFill>
        <p:spPr>
          <a:xfrm>
            <a:off x="1068790" y="1242741"/>
            <a:ext cx="7734300" cy="2309882"/>
          </a:xfrm>
        </p:spPr>
      </p:pic>
      <p:sp>
        <p:nvSpPr>
          <p:cNvPr id="5" name="TextBox 4">
            <a:extLst>
              <a:ext uri="{FF2B5EF4-FFF2-40B4-BE49-F238E27FC236}">
                <a16:creationId xmlns:a16="http://schemas.microsoft.com/office/drawing/2014/main" id="{B3AA41AD-4531-BF48-FB00-7B365528C289}"/>
              </a:ext>
            </a:extLst>
          </p:cNvPr>
          <p:cNvSpPr txBox="1"/>
          <p:nvPr/>
        </p:nvSpPr>
        <p:spPr>
          <a:xfrm>
            <a:off x="833081" y="3886768"/>
            <a:ext cx="9979925"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sz="2400"/>
              <a:t>Category is encoded using Label Encoder.</a:t>
            </a:r>
          </a:p>
          <a:p>
            <a:pPr marL="285750" indent="-285750">
              <a:buFont typeface="Wingdings"/>
              <a:buChar char="v"/>
            </a:pPr>
            <a:r>
              <a:rPr lang="en-US" sz="2400"/>
              <a:t>There are four types of category</a:t>
            </a:r>
          </a:p>
          <a:p>
            <a:pPr marL="342900" indent="-342900">
              <a:buFont typeface="Wingdings"/>
              <a:buChar char="q"/>
            </a:pPr>
            <a:r>
              <a:rPr lang="en-US" sz="2400"/>
              <a:t>0 --&gt; Peoplesoft resumes</a:t>
            </a:r>
          </a:p>
          <a:p>
            <a:pPr marL="342900" indent="-342900">
              <a:buFont typeface="Wingdings"/>
              <a:buChar char="q"/>
            </a:pPr>
            <a:r>
              <a:rPr lang="en-US" sz="2400"/>
              <a:t>1 --&gt; ReactJS resumes</a:t>
            </a:r>
          </a:p>
          <a:p>
            <a:pPr marL="342900" indent="-342900">
              <a:buFont typeface="Wingdings"/>
              <a:buChar char="q"/>
            </a:pPr>
            <a:r>
              <a:rPr lang="en-US" sz="2400"/>
              <a:t>2 --&gt; SQL Developer resumes</a:t>
            </a:r>
          </a:p>
          <a:p>
            <a:pPr marL="342900" indent="-342900">
              <a:buFont typeface="Wingdings"/>
              <a:buChar char="q"/>
            </a:pPr>
            <a:r>
              <a:rPr lang="en-US" sz="2400"/>
              <a:t>3 --&gt; Workday resumes</a:t>
            </a:r>
          </a:p>
        </p:txBody>
      </p:sp>
    </p:spTree>
    <p:extLst>
      <p:ext uri="{BB962C8B-B14F-4D97-AF65-F5344CB8AC3E}">
        <p14:creationId xmlns:p14="http://schemas.microsoft.com/office/powerpoint/2010/main" val="571468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6663DF-4340-7E40-0277-237CCFFFEE25}"/>
              </a:ext>
            </a:extLst>
          </p:cNvPr>
          <p:cNvSpPr>
            <a:spLocks noGrp="1"/>
          </p:cNvSpPr>
          <p:nvPr>
            <p:ph type="title"/>
          </p:nvPr>
        </p:nvSpPr>
        <p:spPr>
          <a:xfrm>
            <a:off x="1188069" y="381935"/>
            <a:ext cx="4008583" cy="5974414"/>
          </a:xfrm>
        </p:spPr>
        <p:txBody>
          <a:bodyPr anchor="ctr">
            <a:normAutofit/>
          </a:bodyPr>
          <a:lstStyle/>
          <a:p>
            <a:r>
              <a:rPr lang="en-US" sz="6100">
                <a:solidFill>
                  <a:schemeClr val="bg1"/>
                </a:solidFill>
              </a:rPr>
              <a:t>MODEL BUILDING</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061"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bg1"/>
          </a:solidFill>
          <a:ln w="776" cap="flat">
            <a:noFill/>
            <a:prstDash val="solid"/>
            <a:miter/>
          </a:ln>
        </p:spPr>
        <p:txBody>
          <a:bodyPr rtlCol="0" anchor="ctr"/>
          <a:lstStyle/>
          <a:p>
            <a:endParaRPr lang="en-US"/>
          </a:p>
        </p:txBody>
      </p:sp>
      <p:sp>
        <p:nvSpPr>
          <p:cNvPr id="1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643"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bg1"/>
          </a:solidFill>
          <a:ln w="516"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92"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bg1"/>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3541F23F-536A-FBA6-D04F-4B7FD68A8753}"/>
              </a:ext>
            </a:extLst>
          </p:cNvPr>
          <p:cNvSpPr>
            <a:spLocks noGrp="1"/>
          </p:cNvSpPr>
          <p:nvPr>
            <p:ph idx="1"/>
          </p:nvPr>
        </p:nvSpPr>
        <p:spPr>
          <a:xfrm>
            <a:off x="6277970" y="63490"/>
            <a:ext cx="4986955" cy="6634055"/>
          </a:xfrm>
        </p:spPr>
        <p:txBody>
          <a:bodyPr vert="horz" lIns="91440" tIns="45720" rIns="91440" bIns="45720" rtlCol="0" anchor="ctr">
            <a:noAutofit/>
          </a:bodyPr>
          <a:lstStyle/>
          <a:p>
            <a:pPr marL="285750" indent="-285750">
              <a:spcBef>
                <a:spcPts val="0"/>
              </a:spcBef>
              <a:spcAft>
                <a:spcPts val="600"/>
              </a:spcAft>
              <a:buFont typeface="Wingdings" panose="020B0604020202020204" pitchFamily="34" charset="0"/>
              <a:buChar char="v"/>
            </a:pPr>
            <a:r>
              <a:rPr lang="en-US" sz="1800">
                <a:latin typeface="Georgia Pro Cond Light"/>
                <a:cs typeface="Arial"/>
              </a:rPr>
              <a:t>WE USE DIFFERENT SUPERVISED LEARNING TECHNIQUES FOR MODEL BUILDING</a:t>
            </a:r>
            <a:endParaRPr lang="en-US"/>
          </a:p>
          <a:p>
            <a:pPr marL="285750" indent="-285750">
              <a:spcBef>
                <a:spcPts val="0"/>
              </a:spcBef>
              <a:spcAft>
                <a:spcPts val="600"/>
              </a:spcAft>
              <a:buFont typeface="Wingdings" panose="020B0604020202020204" pitchFamily="34" charset="0"/>
              <a:buChar char="ü"/>
            </a:pPr>
            <a:r>
              <a:rPr lang="en-US" sz="1800">
                <a:latin typeface="Georgia Pro Cond Light"/>
                <a:cs typeface="Arial"/>
              </a:rPr>
              <a:t>LOGISTIC REGRESSION</a:t>
            </a:r>
            <a:endParaRPr lang="en-US">
              <a:latin typeface="Univers"/>
              <a:cs typeface="Arial"/>
            </a:endParaRPr>
          </a:p>
          <a:p>
            <a:pPr marL="285750" indent="-285750">
              <a:spcBef>
                <a:spcPts val="0"/>
              </a:spcBef>
              <a:spcAft>
                <a:spcPts val="600"/>
              </a:spcAft>
              <a:buFont typeface="Wingdings" panose="020B0604020202020204" pitchFamily="34" charset="0"/>
              <a:buChar char="ü"/>
            </a:pPr>
            <a:r>
              <a:rPr lang="en-US" sz="1800">
                <a:latin typeface="Georgia Pro Cond Light"/>
                <a:cs typeface="Arial"/>
              </a:rPr>
              <a:t>NAÏVE BAYES</a:t>
            </a:r>
          </a:p>
          <a:p>
            <a:pPr marL="285750" indent="-285750">
              <a:spcBef>
                <a:spcPts val="0"/>
              </a:spcBef>
              <a:spcAft>
                <a:spcPts val="600"/>
              </a:spcAft>
              <a:buFont typeface="Wingdings" panose="020B0604020202020204" pitchFamily="34" charset="0"/>
              <a:buChar char="ü"/>
            </a:pPr>
            <a:r>
              <a:rPr lang="en-US" sz="1800">
                <a:latin typeface="Georgia Pro Cond Light"/>
                <a:cs typeface="Arial"/>
              </a:rPr>
              <a:t>DECISION TREES</a:t>
            </a:r>
          </a:p>
          <a:p>
            <a:pPr marL="285750" indent="-285750">
              <a:spcBef>
                <a:spcPts val="0"/>
              </a:spcBef>
              <a:spcAft>
                <a:spcPts val="600"/>
              </a:spcAft>
              <a:buFont typeface="Wingdings" panose="020B0604020202020204" pitchFamily="34" charset="0"/>
              <a:buChar char="ü"/>
            </a:pPr>
            <a:r>
              <a:rPr lang="en-US" sz="1800">
                <a:latin typeface="Georgia Pro Cond Light"/>
                <a:cs typeface="Arial"/>
              </a:rPr>
              <a:t>SUPPORT VECTOR MACHINES (SVM).</a:t>
            </a:r>
            <a:endParaRPr lang="en-US">
              <a:latin typeface="Univers"/>
              <a:cs typeface="Arial"/>
            </a:endParaRPr>
          </a:p>
          <a:p>
            <a:pPr marL="285750" indent="-285750">
              <a:spcBef>
                <a:spcPts val="0"/>
              </a:spcBef>
              <a:spcAft>
                <a:spcPts val="600"/>
              </a:spcAft>
              <a:buFont typeface="Wingdings" panose="020B0604020202020204" pitchFamily="34" charset="0"/>
              <a:buChar char="ü"/>
            </a:pPr>
            <a:r>
              <a:rPr lang="en-US" sz="1800">
                <a:latin typeface="Georgia Pro Cond Light"/>
                <a:cs typeface="Arial"/>
              </a:rPr>
              <a:t>RANDOM FOREST</a:t>
            </a:r>
          </a:p>
          <a:p>
            <a:pPr marL="285750" indent="-285750">
              <a:spcBef>
                <a:spcPts val="0"/>
              </a:spcBef>
              <a:spcAft>
                <a:spcPts val="600"/>
              </a:spcAft>
              <a:buFont typeface="Wingdings" panose="020B0604020202020204" pitchFamily="34" charset="0"/>
              <a:buChar char="ü"/>
            </a:pPr>
            <a:r>
              <a:rPr lang="en-US" sz="1800">
                <a:latin typeface="Georgia Pro Cond Light"/>
                <a:cs typeface="Arial"/>
              </a:rPr>
              <a:t>ADABOOST TECHNIQUE</a:t>
            </a:r>
          </a:p>
          <a:p>
            <a:pPr marL="285750" indent="-285750">
              <a:spcBef>
                <a:spcPts val="0"/>
              </a:spcBef>
              <a:spcAft>
                <a:spcPts val="600"/>
              </a:spcAft>
              <a:buFont typeface="Wingdings" panose="020B0604020202020204" pitchFamily="34" charset="0"/>
              <a:buChar char="ü"/>
            </a:pPr>
            <a:r>
              <a:rPr lang="en-US" sz="1800">
                <a:latin typeface="Georgia Pro Cond Light"/>
                <a:cs typeface="Arial"/>
              </a:rPr>
              <a:t>GRADIENT BOOSTING</a:t>
            </a:r>
          </a:p>
          <a:p>
            <a:pPr marL="285750" indent="-285750">
              <a:spcBef>
                <a:spcPts val="0"/>
              </a:spcBef>
              <a:spcAft>
                <a:spcPts val="600"/>
              </a:spcAft>
              <a:buFont typeface="Wingdings" panose="020B0604020202020204" pitchFamily="34" charset="0"/>
              <a:buChar char="ü"/>
            </a:pPr>
            <a:r>
              <a:rPr lang="en-US" sz="1800">
                <a:latin typeface="Georgia Pro Cond Light"/>
                <a:cs typeface="Arial"/>
              </a:rPr>
              <a:t>XG BOOSTING</a:t>
            </a:r>
          </a:p>
          <a:p>
            <a:pPr marL="285750" indent="-285750">
              <a:spcBef>
                <a:spcPts val="0"/>
              </a:spcBef>
              <a:spcAft>
                <a:spcPts val="600"/>
              </a:spcAft>
              <a:buFont typeface="Wingdings" panose="020B0604020202020204" pitchFamily="34" charset="0"/>
              <a:buChar char="ü"/>
            </a:pPr>
            <a:r>
              <a:rPr lang="en-US" sz="1800">
                <a:latin typeface="Georgia Pro Cond Light"/>
                <a:cs typeface="Arial"/>
              </a:rPr>
              <a:t>LG BOOSTING</a:t>
            </a:r>
            <a:endParaRPr lang="en-US"/>
          </a:p>
          <a:p>
            <a:pPr marL="342900">
              <a:spcBef>
                <a:spcPts val="0"/>
              </a:spcBef>
              <a:spcAft>
                <a:spcPts val="600"/>
              </a:spcAft>
              <a:buFont typeface="Arial,Sans-Serif" panose="020B0604020202020204" pitchFamily="34" charset="0"/>
              <a:buChar char="•"/>
            </a:pPr>
            <a:endParaRPr lang="en-US" sz="1800">
              <a:latin typeface="Georgia Pro Cond Light"/>
              <a:cs typeface="Arial"/>
            </a:endParaRPr>
          </a:p>
          <a:p>
            <a:pPr marL="342900">
              <a:spcBef>
                <a:spcPts val="0"/>
              </a:spcBef>
              <a:spcAft>
                <a:spcPts val="600"/>
              </a:spcAft>
              <a:buFont typeface="Wingdings" panose="020B0604020202020204" pitchFamily="34" charset="0"/>
              <a:buChar char="Ø"/>
            </a:pPr>
            <a:r>
              <a:rPr lang="en-US" sz="1800">
                <a:latin typeface="Georgia Pro Cond Light"/>
                <a:cs typeface="Arial"/>
              </a:rPr>
              <a:t>WE  USE TFIDF VECTORIZER TO CONVERT INPUT DATA(TEXT) INTO VECTORS OF REAL NUMBERS.</a:t>
            </a:r>
          </a:p>
          <a:p>
            <a:pPr marL="342900">
              <a:spcBef>
                <a:spcPts val="0"/>
              </a:spcBef>
              <a:spcAft>
                <a:spcPts val="600"/>
              </a:spcAft>
              <a:buFont typeface="Wingdings" panose="020B0604020202020204" pitchFamily="34" charset="0"/>
              <a:buChar char="Ø"/>
            </a:pPr>
            <a:r>
              <a:rPr lang="en-US" sz="1800">
                <a:latin typeface="Georgia Pro Cond Light"/>
                <a:cs typeface="Arial"/>
              </a:rPr>
              <a:t>IN EACH OF THE ABOVE TECHNIQUES WE USE TRAIN-TEST SPLIT. </a:t>
            </a:r>
            <a:endParaRPr lang="en-US"/>
          </a:p>
          <a:p>
            <a:pPr marL="342900">
              <a:spcBef>
                <a:spcPts val="0"/>
              </a:spcBef>
              <a:spcAft>
                <a:spcPts val="600"/>
              </a:spcAft>
              <a:buFont typeface="Wingdings" panose="020B0604020202020204" pitchFamily="34" charset="0"/>
              <a:buChar char="Ø"/>
            </a:pPr>
            <a:r>
              <a:rPr lang="en-US" sz="1800">
                <a:latin typeface="Georgia Pro Cond Light"/>
                <a:cs typeface="Arial"/>
              </a:rPr>
              <a:t>OUR MODEL WILL BE WELL TRAINED ON TRAINING DATASET AND WE PREDICT THE RESULT USING TEST DATASET.</a:t>
            </a:r>
          </a:p>
          <a:p>
            <a:endParaRPr lang="en-US" sz="1800"/>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61747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23836F-4103-DF1E-B74C-F6A6F489C632}"/>
              </a:ext>
            </a:extLst>
          </p:cNvPr>
          <p:cNvSpPr>
            <a:spLocks noGrp="1"/>
          </p:cNvSpPr>
          <p:nvPr>
            <p:ph type="body" idx="1"/>
          </p:nvPr>
        </p:nvSpPr>
        <p:spPr>
          <a:xfrm>
            <a:off x="839788" y="361879"/>
            <a:ext cx="5157787" cy="418172"/>
          </a:xfrm>
        </p:spPr>
        <p:txBody>
          <a:bodyPr>
            <a:normAutofit lnSpcReduction="10000"/>
          </a:bodyPr>
          <a:lstStyle/>
          <a:p>
            <a:r>
              <a:rPr lang="en-US"/>
              <a:t>LOGISTIC REGRESSION</a:t>
            </a:r>
          </a:p>
        </p:txBody>
      </p:sp>
      <p:pic>
        <p:nvPicPr>
          <p:cNvPr id="2" name="Picture 3" descr="A screenshot of a computer&#10;&#10;Description automatically generated">
            <a:extLst>
              <a:ext uri="{FF2B5EF4-FFF2-40B4-BE49-F238E27FC236}">
                <a16:creationId xmlns:a16="http://schemas.microsoft.com/office/drawing/2014/main" id="{633CC2C4-5DBB-044D-45E6-07BB703E68B3}"/>
              </a:ext>
            </a:extLst>
          </p:cNvPr>
          <p:cNvPicPr>
            <a:picLocks noGrp="1" noChangeAspect="1"/>
          </p:cNvPicPr>
          <p:nvPr>
            <p:ph sz="half" idx="2"/>
          </p:nvPr>
        </p:nvPicPr>
        <p:blipFill>
          <a:blip r:embed="rId2"/>
          <a:stretch>
            <a:fillRect/>
          </a:stretch>
        </p:blipFill>
        <p:spPr>
          <a:xfrm>
            <a:off x="800204" y="1068019"/>
            <a:ext cx="5180533" cy="2139276"/>
          </a:xfrm>
        </p:spPr>
      </p:pic>
      <p:sp>
        <p:nvSpPr>
          <p:cNvPr id="8" name="Text Placeholder 7">
            <a:extLst>
              <a:ext uri="{FF2B5EF4-FFF2-40B4-BE49-F238E27FC236}">
                <a16:creationId xmlns:a16="http://schemas.microsoft.com/office/drawing/2014/main" id="{5E9E10B5-4A58-48E1-7D89-2D87F1EDE9AC}"/>
              </a:ext>
            </a:extLst>
          </p:cNvPr>
          <p:cNvSpPr>
            <a:spLocks noGrp="1"/>
          </p:cNvSpPr>
          <p:nvPr>
            <p:ph type="body" sz="quarter" idx="3"/>
          </p:nvPr>
        </p:nvSpPr>
        <p:spPr>
          <a:xfrm>
            <a:off x="6297304" y="357892"/>
            <a:ext cx="5183188" cy="418172"/>
          </a:xfrm>
        </p:spPr>
        <p:txBody>
          <a:bodyPr>
            <a:normAutofit lnSpcReduction="10000"/>
          </a:bodyPr>
          <a:lstStyle/>
          <a:p>
            <a:r>
              <a:rPr lang="en-US"/>
              <a:t>NAÏVE BAYES</a:t>
            </a:r>
          </a:p>
        </p:txBody>
      </p:sp>
      <p:pic>
        <p:nvPicPr>
          <p:cNvPr id="4" name="Picture 4" descr="A screenshot of a computer&#10;&#10;Description automatically generated">
            <a:extLst>
              <a:ext uri="{FF2B5EF4-FFF2-40B4-BE49-F238E27FC236}">
                <a16:creationId xmlns:a16="http://schemas.microsoft.com/office/drawing/2014/main" id="{39070898-B0E2-7F1C-1A2E-FE6214839339}"/>
              </a:ext>
            </a:extLst>
          </p:cNvPr>
          <p:cNvPicPr>
            <a:picLocks noGrp="1" noChangeAspect="1"/>
          </p:cNvPicPr>
          <p:nvPr>
            <p:ph sz="quarter" idx="4"/>
          </p:nvPr>
        </p:nvPicPr>
        <p:blipFill>
          <a:blip r:embed="rId3"/>
          <a:stretch>
            <a:fillRect/>
          </a:stretch>
        </p:blipFill>
        <p:spPr>
          <a:xfrm>
            <a:off x="6297304" y="909254"/>
            <a:ext cx="5183188" cy="2138359"/>
          </a:xfrm>
        </p:spPr>
      </p:pic>
      <p:sp>
        <p:nvSpPr>
          <p:cNvPr id="5" name="TextBox 4">
            <a:extLst>
              <a:ext uri="{FF2B5EF4-FFF2-40B4-BE49-F238E27FC236}">
                <a16:creationId xmlns:a16="http://schemas.microsoft.com/office/drawing/2014/main" id="{FDBF1DC2-5425-9EC6-8D6A-2DF72D341D51}"/>
              </a:ext>
            </a:extLst>
          </p:cNvPr>
          <p:cNvSpPr txBox="1"/>
          <p:nvPr/>
        </p:nvSpPr>
        <p:spPr>
          <a:xfrm>
            <a:off x="857526" y="3658013"/>
            <a:ext cx="5096493"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2000">
                <a:solidFill>
                  <a:srgbClr val="202124"/>
                </a:solidFill>
                <a:latin typeface="Verdana"/>
                <a:ea typeface="+mn-lt"/>
                <a:cs typeface="+mn-lt"/>
              </a:rPr>
              <a:t>Logistic regression </a:t>
            </a:r>
            <a:r>
              <a:rPr lang="en-US" sz="2000">
                <a:solidFill>
                  <a:srgbClr val="040C28"/>
                </a:solidFill>
                <a:latin typeface="Verdana"/>
                <a:ea typeface="+mn-lt"/>
                <a:cs typeface="+mn-lt"/>
              </a:rPr>
              <a:t>estimates the probability of an event occurring, such as voted or didn't vote, based on a given dataset of independent variables</a:t>
            </a:r>
            <a:r>
              <a:rPr lang="en-US" sz="2000">
                <a:solidFill>
                  <a:srgbClr val="202124"/>
                </a:solidFill>
                <a:latin typeface="Verdana"/>
                <a:ea typeface="+mn-lt"/>
                <a:cs typeface="+mn-lt"/>
              </a:rPr>
              <a:t>.</a:t>
            </a:r>
          </a:p>
          <a:p>
            <a:pPr marL="285750" indent="-285750">
              <a:buFont typeface="Wingdings"/>
              <a:buChar char="Ø"/>
            </a:pPr>
            <a:r>
              <a:rPr lang="en-US" sz="2000">
                <a:solidFill>
                  <a:srgbClr val="242424"/>
                </a:solidFill>
                <a:latin typeface="Verdana"/>
                <a:ea typeface="+mn-lt"/>
                <a:cs typeface="+mn-lt"/>
              </a:rPr>
              <a:t> </a:t>
            </a:r>
            <a:r>
              <a:rPr lang="en-US" sz="2000">
                <a:latin typeface="Verdana"/>
                <a:ea typeface="+mn-lt"/>
                <a:cs typeface="+mn-lt"/>
              </a:rPr>
              <a:t>Logistic Regression is used when the dependent variable(target) is categorical.</a:t>
            </a:r>
            <a:endParaRPr lang="en-US" sz="2000">
              <a:solidFill>
                <a:srgbClr val="202124"/>
              </a:solidFill>
              <a:latin typeface="Verdana"/>
              <a:ea typeface="Verdana"/>
            </a:endParaRPr>
          </a:p>
        </p:txBody>
      </p:sp>
      <p:sp>
        <p:nvSpPr>
          <p:cNvPr id="9" name="TextBox 8">
            <a:extLst>
              <a:ext uri="{FF2B5EF4-FFF2-40B4-BE49-F238E27FC236}">
                <a16:creationId xmlns:a16="http://schemas.microsoft.com/office/drawing/2014/main" id="{75EB72A9-887F-4942-DBC2-3266F0023B27}"/>
              </a:ext>
            </a:extLst>
          </p:cNvPr>
          <p:cNvSpPr txBox="1"/>
          <p:nvPr/>
        </p:nvSpPr>
        <p:spPr>
          <a:xfrm>
            <a:off x="6294400" y="3204084"/>
            <a:ext cx="4934684" cy="19082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2000">
                <a:solidFill>
                  <a:srgbClr val="202124"/>
                </a:solidFill>
                <a:latin typeface="Univers"/>
                <a:ea typeface="Verdana"/>
              </a:rPr>
              <a:t>Naïve Bayes is based on Bayes theorem with the "naïve" assumption of conditional independence between every pair of features given the value of class variable.</a:t>
            </a:r>
            <a:endParaRPr lang="en-US"/>
          </a:p>
          <a:p>
            <a:pPr marL="285750" indent="-285750">
              <a:buFont typeface="Wingdings"/>
              <a:buChar char="Ø"/>
            </a:pPr>
            <a:endParaRPr lang="en-US"/>
          </a:p>
        </p:txBody>
      </p:sp>
      <p:cxnSp>
        <p:nvCxnSpPr>
          <p:cNvPr id="10" name="Straight Arrow Connector 9">
            <a:extLst>
              <a:ext uri="{FF2B5EF4-FFF2-40B4-BE49-F238E27FC236}">
                <a16:creationId xmlns:a16="http://schemas.microsoft.com/office/drawing/2014/main" id="{73D2F466-9825-6BC9-3BCE-736F9DEC2DBE}"/>
              </a:ext>
            </a:extLst>
          </p:cNvPr>
          <p:cNvCxnSpPr/>
          <p:nvPr/>
        </p:nvCxnSpPr>
        <p:spPr>
          <a:xfrm flipH="1">
            <a:off x="6075528" y="572068"/>
            <a:ext cx="18197" cy="6202907"/>
          </a:xfrm>
          <a:prstGeom prst="straightConnector1">
            <a:avLst/>
          </a:prstGeom>
          <a:ln>
            <a:solidFill>
              <a:srgbClr val="4472C4"/>
            </a:solidFill>
          </a:ln>
        </p:spPr>
        <p:style>
          <a:lnRef idx="3">
            <a:schemeClr val="accent2"/>
          </a:lnRef>
          <a:fillRef idx="0">
            <a:schemeClr val="accent2"/>
          </a:fillRef>
          <a:effectRef idx="2">
            <a:schemeClr val="accent2"/>
          </a:effectRef>
          <a:fontRef idx="minor">
            <a:schemeClr val="tx1"/>
          </a:fontRef>
        </p:style>
      </p:cxnSp>
      <p:pic>
        <p:nvPicPr>
          <p:cNvPr id="11" name="Picture 11" descr="A diagram of mathematical equations&#10;&#10;Description automatically generated">
            <a:extLst>
              <a:ext uri="{FF2B5EF4-FFF2-40B4-BE49-F238E27FC236}">
                <a16:creationId xmlns:a16="http://schemas.microsoft.com/office/drawing/2014/main" id="{2D7EDD46-DEF0-3E40-A363-2BAFCE6A06AE}"/>
              </a:ext>
            </a:extLst>
          </p:cNvPr>
          <p:cNvPicPr>
            <a:picLocks noChangeAspect="1"/>
          </p:cNvPicPr>
          <p:nvPr/>
        </p:nvPicPr>
        <p:blipFill>
          <a:blip r:embed="rId4"/>
          <a:stretch>
            <a:fillRect/>
          </a:stretch>
        </p:blipFill>
        <p:spPr>
          <a:xfrm>
            <a:off x="6441743" y="5270637"/>
            <a:ext cx="5017827" cy="1502875"/>
          </a:xfrm>
          <a:prstGeom prst="rect">
            <a:avLst/>
          </a:prstGeom>
        </p:spPr>
      </p:pic>
    </p:spTree>
    <p:extLst>
      <p:ext uri="{BB962C8B-B14F-4D97-AF65-F5344CB8AC3E}">
        <p14:creationId xmlns:p14="http://schemas.microsoft.com/office/powerpoint/2010/main" val="2280487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3B9241-7A15-E41F-EFD2-B888A4423D83}"/>
              </a:ext>
            </a:extLst>
          </p:cNvPr>
          <p:cNvSpPr>
            <a:spLocks noGrp="1"/>
          </p:cNvSpPr>
          <p:nvPr>
            <p:ph type="title"/>
          </p:nvPr>
        </p:nvSpPr>
        <p:spPr>
          <a:xfrm>
            <a:off x="6657715" y="467271"/>
            <a:ext cx="4195674" cy="2052522"/>
          </a:xfrm>
        </p:spPr>
        <p:txBody>
          <a:bodyPr vert="horz" lIns="91440" tIns="45720" rIns="91440" bIns="45720" rtlCol="0" anchor="b">
            <a:normAutofit/>
          </a:bodyPr>
          <a:lstStyle/>
          <a:p>
            <a:r>
              <a:rPr lang="en-US" sz="4800" kern="1200">
                <a:solidFill>
                  <a:schemeClr val="tx1"/>
                </a:solidFill>
                <a:latin typeface="+mj-lt"/>
                <a:ea typeface="+mj-ea"/>
                <a:cs typeface="+mj-cs"/>
              </a:rPr>
              <a:t>BUSINESS OBJECTIVE</a:t>
            </a:r>
          </a:p>
        </p:txBody>
      </p:sp>
      <p:sp>
        <p:nvSpPr>
          <p:cNvPr id="32" name="Oval 31">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5" name="Picture 5" descr="A group of hands holding up papers&#10;&#10;Description automatically generated">
            <a:extLst>
              <a:ext uri="{FF2B5EF4-FFF2-40B4-BE49-F238E27FC236}">
                <a16:creationId xmlns:a16="http://schemas.microsoft.com/office/drawing/2014/main" id="{CA0FD698-3B0D-C07E-D06E-87DE41CF2C0B}"/>
              </a:ext>
            </a:extLst>
          </p:cNvPr>
          <p:cNvPicPr>
            <a:picLocks noGrp="1" noChangeAspect="1"/>
          </p:cNvPicPr>
          <p:nvPr>
            <p:ph idx="1"/>
          </p:nvPr>
        </p:nvPicPr>
        <p:blipFill rotWithShape="1">
          <a:blip r:embed="rId2"/>
          <a:srcRect l="22064" r="21436"/>
          <a:stretch/>
        </p:blipFill>
        <p:spPr>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34"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36"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4" name="TextBox 3">
            <a:extLst>
              <a:ext uri="{FF2B5EF4-FFF2-40B4-BE49-F238E27FC236}">
                <a16:creationId xmlns:a16="http://schemas.microsoft.com/office/drawing/2014/main" id="{E32436FB-2CDF-D14E-5940-C3545F80684C}"/>
              </a:ext>
            </a:extLst>
          </p:cNvPr>
          <p:cNvSpPr txBox="1"/>
          <p:nvPr/>
        </p:nvSpPr>
        <p:spPr>
          <a:xfrm>
            <a:off x="6657715" y="2990818"/>
            <a:ext cx="4195673" cy="320957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nSpc>
                <a:spcPct val="90000"/>
              </a:lnSpc>
              <a:spcAft>
                <a:spcPts val="600"/>
              </a:spcAft>
            </a:pPr>
            <a:r>
              <a:rPr lang="en-US" sz="2800">
                <a:latin typeface="Georgia Pro Cond Light"/>
              </a:rPr>
              <a:t>The document classification solution should significantly reduce the manual human effort in the HRM. It should achieve a higher level of accuracy and automation with minimal human intervention.</a:t>
            </a:r>
          </a:p>
        </p:txBody>
      </p:sp>
      <p:sp>
        <p:nvSpPr>
          <p:cNvPr id="38"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40"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589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528E66-0D66-F272-C268-3E7060A5FF29}"/>
              </a:ext>
            </a:extLst>
          </p:cNvPr>
          <p:cNvSpPr>
            <a:spLocks noGrp="1"/>
          </p:cNvSpPr>
          <p:nvPr>
            <p:ph type="ctrTitle"/>
          </p:nvPr>
        </p:nvSpPr>
        <p:spPr>
          <a:xfrm>
            <a:off x="457200" y="222097"/>
            <a:ext cx="4412419" cy="623710"/>
          </a:xfrm>
        </p:spPr>
        <p:txBody>
          <a:bodyPr anchor="t">
            <a:normAutofit/>
          </a:bodyPr>
          <a:lstStyle/>
          <a:p>
            <a:pPr algn="r"/>
            <a:r>
              <a:rPr lang="en-US" sz="3800">
                <a:solidFill>
                  <a:schemeClr val="bg1"/>
                </a:solidFill>
              </a:rPr>
              <a:t>DECISION  TREES</a:t>
            </a:r>
          </a:p>
        </p:txBody>
      </p:sp>
      <p:sp>
        <p:nvSpPr>
          <p:cNvPr id="38"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40" name="Straight Connector 39">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24" name="Picture 27" descr="A diagram of a algorithm&#10;&#10;Description automatically generated">
            <a:extLst>
              <a:ext uri="{FF2B5EF4-FFF2-40B4-BE49-F238E27FC236}">
                <a16:creationId xmlns:a16="http://schemas.microsoft.com/office/drawing/2014/main" id="{54CB9176-E373-847B-4E26-EAA00F6EE9A4}"/>
              </a:ext>
            </a:extLst>
          </p:cNvPr>
          <p:cNvPicPr>
            <a:picLocks noChangeAspect="1"/>
          </p:cNvPicPr>
          <p:nvPr/>
        </p:nvPicPr>
        <p:blipFill>
          <a:blip r:embed="rId2"/>
          <a:stretch>
            <a:fillRect/>
          </a:stretch>
        </p:blipFill>
        <p:spPr>
          <a:xfrm>
            <a:off x="5697717" y="324455"/>
            <a:ext cx="6034549" cy="6352996"/>
          </a:xfrm>
          <a:prstGeom prst="rect">
            <a:avLst/>
          </a:prstGeom>
        </p:spPr>
      </p:pic>
      <p:sp>
        <p:nvSpPr>
          <p:cNvPr id="42"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pic>
        <p:nvPicPr>
          <p:cNvPr id="28" name="Picture 31" descr="A screenshot of a computer code&#10;&#10;Description automatically generated">
            <a:extLst>
              <a:ext uri="{FF2B5EF4-FFF2-40B4-BE49-F238E27FC236}">
                <a16:creationId xmlns:a16="http://schemas.microsoft.com/office/drawing/2014/main" id="{9316B9D8-9A57-8765-7A15-7D155E9C9888}"/>
              </a:ext>
            </a:extLst>
          </p:cNvPr>
          <p:cNvPicPr>
            <a:picLocks noChangeAspect="1"/>
          </p:cNvPicPr>
          <p:nvPr/>
        </p:nvPicPr>
        <p:blipFill>
          <a:blip r:embed="rId3"/>
          <a:stretch>
            <a:fillRect/>
          </a:stretch>
        </p:blipFill>
        <p:spPr>
          <a:xfrm>
            <a:off x="186520" y="833479"/>
            <a:ext cx="5051945" cy="1813220"/>
          </a:xfrm>
          <a:prstGeom prst="rect">
            <a:avLst/>
          </a:prstGeom>
        </p:spPr>
      </p:pic>
      <p:sp>
        <p:nvSpPr>
          <p:cNvPr id="32" name="TextBox 31">
            <a:extLst>
              <a:ext uri="{FF2B5EF4-FFF2-40B4-BE49-F238E27FC236}">
                <a16:creationId xmlns:a16="http://schemas.microsoft.com/office/drawing/2014/main" id="{98CE8EFC-0676-EC82-165B-349C9E3DE523}"/>
              </a:ext>
            </a:extLst>
          </p:cNvPr>
          <p:cNvSpPr txBox="1"/>
          <p:nvPr/>
        </p:nvSpPr>
        <p:spPr>
          <a:xfrm>
            <a:off x="199029" y="2880247"/>
            <a:ext cx="5018395"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sz="1600">
                <a:solidFill>
                  <a:schemeClr val="bg1"/>
                </a:solidFill>
                <a:latin typeface="Verdana"/>
                <a:ea typeface="+mn-lt"/>
                <a:cs typeface="+mn-lt"/>
              </a:rPr>
              <a:t>Decision tree has a hierarchical, tree structure, which consists of a root node, branches, internal nodes and leaf nodes.</a:t>
            </a:r>
          </a:p>
          <a:p>
            <a:pPr marL="285750" indent="-285750">
              <a:buFont typeface="Wingdings"/>
              <a:buChar char="q"/>
            </a:pPr>
            <a:r>
              <a:rPr lang="en-US" sz="1600">
                <a:solidFill>
                  <a:schemeClr val="bg1"/>
                </a:solidFill>
                <a:latin typeface="Verdana"/>
                <a:ea typeface="+mn-lt"/>
                <a:cs typeface="+mn-lt"/>
              </a:rPr>
              <a:t> It is constructed by recursively splitting the training data into subsets based on the values of the attributes until a stopping criterion is met, such as the maximum depth of the tree or the minimum number of samples required to split a node.</a:t>
            </a:r>
          </a:p>
          <a:p>
            <a:pPr marL="285750" indent="-285750">
              <a:buFont typeface="Wingdings"/>
              <a:buChar char="q"/>
            </a:pPr>
            <a:r>
              <a:rPr lang="en-US" sz="1600">
                <a:solidFill>
                  <a:schemeClr val="bg1"/>
                </a:solidFill>
                <a:latin typeface="Verdana"/>
                <a:ea typeface="+mn-lt"/>
                <a:cs typeface="+mn-lt"/>
              </a:rPr>
              <a:t>It split the data based on a metric such as entropy which measures the level of impurity or randomness in the subsets. The goal is to find the attribute that maximizes the information gain or the reduction in impurity after the split.</a:t>
            </a:r>
            <a:endParaRPr lang="en-US" sz="1600">
              <a:solidFill>
                <a:schemeClr val="bg1"/>
              </a:solidFill>
              <a:latin typeface="Verdana"/>
              <a:ea typeface="Verdana"/>
            </a:endParaRPr>
          </a:p>
        </p:txBody>
      </p:sp>
    </p:spTree>
    <p:extLst>
      <p:ext uri="{BB962C8B-B14F-4D97-AF65-F5344CB8AC3E}">
        <p14:creationId xmlns:p14="http://schemas.microsoft.com/office/powerpoint/2010/main" val="3484191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F0916-3603-E1DD-932F-ADF77B3C7ACB}"/>
              </a:ext>
            </a:extLst>
          </p:cNvPr>
          <p:cNvSpPr>
            <a:spLocks noGrp="1"/>
          </p:cNvSpPr>
          <p:nvPr>
            <p:ph type="title"/>
          </p:nvPr>
        </p:nvSpPr>
        <p:spPr>
          <a:xfrm>
            <a:off x="838200" y="114917"/>
            <a:ext cx="4874526" cy="1302816"/>
          </a:xfrm>
        </p:spPr>
        <p:txBody>
          <a:bodyPr vert="horz" lIns="91440" tIns="45720" rIns="91440" bIns="45720" rtlCol="0" anchor="ctr">
            <a:noAutofit/>
          </a:bodyPr>
          <a:lstStyle/>
          <a:p>
            <a:r>
              <a:rPr lang="en-US" sz="3200"/>
              <a:t>SUPPORT VECTOR MACHINES(SVM)</a:t>
            </a:r>
          </a:p>
        </p:txBody>
      </p:sp>
      <p:pic>
        <p:nvPicPr>
          <p:cNvPr id="4" name="Picture 4" descr="A screenshot of a computer program&#10;&#10;Description automatically generated">
            <a:extLst>
              <a:ext uri="{FF2B5EF4-FFF2-40B4-BE49-F238E27FC236}">
                <a16:creationId xmlns:a16="http://schemas.microsoft.com/office/drawing/2014/main" id="{C17D5271-DA77-3FF7-0584-03CD3D33AFE5}"/>
              </a:ext>
            </a:extLst>
          </p:cNvPr>
          <p:cNvPicPr>
            <a:picLocks noGrp="1" noChangeAspect="1"/>
          </p:cNvPicPr>
          <p:nvPr>
            <p:ph idx="1"/>
          </p:nvPr>
        </p:nvPicPr>
        <p:blipFill>
          <a:blip r:embed="rId2"/>
          <a:stretch>
            <a:fillRect/>
          </a:stretch>
        </p:blipFill>
        <p:spPr>
          <a:xfrm>
            <a:off x="838200" y="1484101"/>
            <a:ext cx="7638196" cy="3715104"/>
          </a:xfrm>
        </p:spPr>
      </p:pic>
      <p:sp>
        <p:nvSpPr>
          <p:cNvPr id="5" name="TextBox 4">
            <a:extLst>
              <a:ext uri="{FF2B5EF4-FFF2-40B4-BE49-F238E27FC236}">
                <a16:creationId xmlns:a16="http://schemas.microsoft.com/office/drawing/2014/main" id="{5E219399-729A-56E0-77A2-EA31DF6C3256}"/>
              </a:ext>
            </a:extLst>
          </p:cNvPr>
          <p:cNvSpPr txBox="1"/>
          <p:nvPr/>
        </p:nvSpPr>
        <p:spPr>
          <a:xfrm>
            <a:off x="8785745" y="230305"/>
            <a:ext cx="3241343"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RANDOM FOREST</a:t>
            </a:r>
          </a:p>
        </p:txBody>
      </p:sp>
      <p:pic>
        <p:nvPicPr>
          <p:cNvPr id="6" name="Picture 6" descr="A screenshot of a computer program&#10;&#10;Description automatically generated">
            <a:extLst>
              <a:ext uri="{FF2B5EF4-FFF2-40B4-BE49-F238E27FC236}">
                <a16:creationId xmlns:a16="http://schemas.microsoft.com/office/drawing/2014/main" id="{AC607E74-D7C0-49EC-429A-7F2FF2446D5C}"/>
              </a:ext>
            </a:extLst>
          </p:cNvPr>
          <p:cNvPicPr>
            <a:picLocks noChangeAspect="1"/>
          </p:cNvPicPr>
          <p:nvPr/>
        </p:nvPicPr>
        <p:blipFill>
          <a:blip r:embed="rId3"/>
          <a:stretch>
            <a:fillRect/>
          </a:stretch>
        </p:blipFill>
        <p:spPr>
          <a:xfrm>
            <a:off x="8693624" y="1557333"/>
            <a:ext cx="3323229" cy="831811"/>
          </a:xfrm>
          <a:prstGeom prst="rect">
            <a:avLst/>
          </a:prstGeom>
        </p:spPr>
      </p:pic>
      <p:cxnSp>
        <p:nvCxnSpPr>
          <p:cNvPr id="7" name="Straight Arrow Connector 6">
            <a:extLst>
              <a:ext uri="{FF2B5EF4-FFF2-40B4-BE49-F238E27FC236}">
                <a16:creationId xmlns:a16="http://schemas.microsoft.com/office/drawing/2014/main" id="{45F0B671-F278-2780-AC31-91A3DAA45031}"/>
              </a:ext>
            </a:extLst>
          </p:cNvPr>
          <p:cNvCxnSpPr/>
          <p:nvPr/>
        </p:nvCxnSpPr>
        <p:spPr>
          <a:xfrm>
            <a:off x="8613584" y="271391"/>
            <a:ext cx="15923" cy="4929115"/>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8" name="Straight Arrow Connector 7">
            <a:extLst>
              <a:ext uri="{FF2B5EF4-FFF2-40B4-BE49-F238E27FC236}">
                <a16:creationId xmlns:a16="http://schemas.microsoft.com/office/drawing/2014/main" id="{7B78AA55-7BFB-BACF-C58E-215A4CB1A4D0}"/>
              </a:ext>
            </a:extLst>
          </p:cNvPr>
          <p:cNvCxnSpPr/>
          <p:nvPr/>
        </p:nvCxnSpPr>
        <p:spPr>
          <a:xfrm>
            <a:off x="8597237" y="5202354"/>
            <a:ext cx="3518847" cy="4549"/>
          </a:xfrm>
          <a:prstGeom prst="straightConnector1">
            <a:avLst/>
          </a:prstGeom>
        </p:spPr>
        <p:style>
          <a:lnRef idx="3">
            <a:schemeClr val="accent2"/>
          </a:lnRef>
          <a:fillRef idx="0">
            <a:schemeClr val="accent2"/>
          </a:fillRef>
          <a:effectRef idx="2">
            <a:schemeClr val="accent2"/>
          </a:effectRef>
          <a:fontRef idx="minor">
            <a:schemeClr val="tx1"/>
          </a:fontRef>
        </p:style>
      </p:cxnSp>
      <p:sp>
        <p:nvSpPr>
          <p:cNvPr id="9" name="TextBox 8">
            <a:extLst>
              <a:ext uri="{FF2B5EF4-FFF2-40B4-BE49-F238E27FC236}">
                <a16:creationId xmlns:a16="http://schemas.microsoft.com/office/drawing/2014/main" id="{58A55E70-D6C5-89A4-3BCA-12D733F9636B}"/>
              </a:ext>
            </a:extLst>
          </p:cNvPr>
          <p:cNvSpPr txBox="1"/>
          <p:nvPr/>
        </p:nvSpPr>
        <p:spPr>
          <a:xfrm>
            <a:off x="8771530" y="2530522"/>
            <a:ext cx="322712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1600">
                <a:solidFill>
                  <a:srgbClr val="040C28"/>
                </a:solidFill>
                <a:latin typeface="Verdana"/>
                <a:ea typeface="+mn-lt"/>
                <a:cs typeface="+mn-lt"/>
              </a:rPr>
              <a:t>Random forest combines the output of multiple decision trees to reach a single result</a:t>
            </a:r>
            <a:r>
              <a:rPr lang="en-US" sz="1600">
                <a:solidFill>
                  <a:srgbClr val="202124"/>
                </a:solidFill>
                <a:latin typeface="Verdana"/>
                <a:ea typeface="+mn-lt"/>
                <a:cs typeface="+mn-lt"/>
              </a:rPr>
              <a:t>.</a:t>
            </a:r>
          </a:p>
          <a:p>
            <a:pPr marL="285750" indent="-285750">
              <a:buFont typeface="Wingdings"/>
              <a:buChar char="Ø"/>
            </a:pPr>
            <a:r>
              <a:rPr lang="en-US" sz="1600">
                <a:solidFill>
                  <a:srgbClr val="222222"/>
                </a:solidFill>
                <a:latin typeface="Verdana"/>
                <a:ea typeface="+mn-lt"/>
                <a:cs typeface="+mn-lt"/>
              </a:rPr>
              <a:t> By combining the outputs of these trees, the random forest algorithm delivers a consolidated and more accurate result.</a:t>
            </a:r>
            <a:endParaRPr lang="en-US" sz="1600">
              <a:solidFill>
                <a:srgbClr val="202124"/>
              </a:solidFill>
              <a:latin typeface="Verdana"/>
              <a:ea typeface="Verdana"/>
            </a:endParaRPr>
          </a:p>
        </p:txBody>
      </p:sp>
      <p:sp>
        <p:nvSpPr>
          <p:cNvPr id="10" name="TextBox 9">
            <a:extLst>
              <a:ext uri="{FF2B5EF4-FFF2-40B4-BE49-F238E27FC236}">
                <a16:creationId xmlns:a16="http://schemas.microsoft.com/office/drawing/2014/main" id="{1E451C66-E611-E1E8-E0D7-D4E815B999ED}"/>
              </a:ext>
            </a:extLst>
          </p:cNvPr>
          <p:cNvSpPr txBox="1"/>
          <p:nvPr/>
        </p:nvSpPr>
        <p:spPr>
          <a:xfrm>
            <a:off x="938283" y="5473321"/>
            <a:ext cx="11085962"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1600">
                <a:solidFill>
                  <a:srgbClr val="273239"/>
                </a:solidFill>
                <a:latin typeface="Verdana"/>
                <a:ea typeface="+mn-lt"/>
                <a:cs typeface="+mn-lt"/>
              </a:rPr>
              <a:t>The main objective of the SVM algorithm is to find the optimal </a:t>
            </a:r>
            <a:r>
              <a:rPr lang="en-US" sz="1600" u="sng">
                <a:latin typeface="Verdana"/>
                <a:ea typeface="+mn-lt"/>
                <a:cs typeface="+mn-lt"/>
                <a:hlinkClick r:id="rId4"/>
              </a:rPr>
              <a:t>hyperplane</a:t>
            </a:r>
            <a:r>
              <a:rPr lang="en-US" sz="1600">
                <a:solidFill>
                  <a:srgbClr val="273239"/>
                </a:solidFill>
                <a:latin typeface="Verdana"/>
                <a:ea typeface="+mn-lt"/>
                <a:cs typeface="+mn-lt"/>
              </a:rPr>
              <a:t> in an N-dimensional space that can separate the data points in different classes in the feature space.</a:t>
            </a:r>
          </a:p>
          <a:p>
            <a:pPr marL="285750" indent="-285750">
              <a:buFont typeface="Wingdings"/>
              <a:buChar char="Ø"/>
            </a:pPr>
            <a:r>
              <a:rPr lang="en-US" sz="1600">
                <a:solidFill>
                  <a:srgbClr val="273239"/>
                </a:solidFill>
                <a:latin typeface="Verdana"/>
                <a:ea typeface="Verdana"/>
              </a:rPr>
              <a:t>Different kernels in SVM are :- </a:t>
            </a:r>
            <a:r>
              <a:rPr lang="en-US" sz="1600" b="1" i="1">
                <a:solidFill>
                  <a:srgbClr val="212529"/>
                </a:solidFill>
                <a:latin typeface="Verdana"/>
                <a:ea typeface="+mn-lt"/>
                <a:cs typeface="+mn-lt"/>
              </a:rPr>
              <a:t>‘linear’, ‘poly’, ‘</a:t>
            </a:r>
            <a:r>
              <a:rPr lang="en-US" sz="1600" b="1" i="1" err="1">
                <a:solidFill>
                  <a:srgbClr val="212529"/>
                </a:solidFill>
                <a:latin typeface="Verdana"/>
                <a:ea typeface="+mn-lt"/>
                <a:cs typeface="+mn-lt"/>
              </a:rPr>
              <a:t>rbf</a:t>
            </a:r>
            <a:r>
              <a:rPr lang="en-US" sz="1600" b="1" i="1">
                <a:solidFill>
                  <a:srgbClr val="212529"/>
                </a:solidFill>
                <a:latin typeface="Verdana"/>
                <a:ea typeface="+mn-lt"/>
                <a:cs typeface="+mn-lt"/>
              </a:rPr>
              <a:t>’, ‘sigmoid’</a:t>
            </a:r>
          </a:p>
          <a:p>
            <a:pPr marL="285750" indent="-285750">
              <a:buFont typeface="Wingdings"/>
              <a:buChar char="Ø"/>
            </a:pPr>
            <a:r>
              <a:rPr lang="en-US" sz="1600">
                <a:solidFill>
                  <a:srgbClr val="273239"/>
                </a:solidFill>
                <a:latin typeface="Verdana"/>
                <a:ea typeface="Verdana"/>
              </a:rPr>
              <a:t>C is a </a:t>
            </a:r>
            <a:r>
              <a:rPr lang="en-US" sz="1600">
                <a:solidFill>
                  <a:srgbClr val="212529"/>
                </a:solidFill>
                <a:latin typeface="Verdana"/>
                <a:ea typeface="+mn-lt"/>
                <a:cs typeface="+mn-lt"/>
              </a:rPr>
              <a:t>Regularization parameter and gamma is a kernel coefficient</a:t>
            </a:r>
          </a:p>
          <a:p>
            <a:pPr marL="285750" indent="-285750">
              <a:buFont typeface="Wingdings"/>
              <a:buChar char="Ø"/>
            </a:pPr>
            <a:r>
              <a:rPr lang="en-US" sz="1600" i="1">
                <a:solidFill>
                  <a:srgbClr val="212529"/>
                </a:solidFill>
                <a:latin typeface="Verdana"/>
                <a:ea typeface="Verdana"/>
              </a:rPr>
              <a:t>We use Randomized search to get the best parameters (</a:t>
            </a:r>
            <a:r>
              <a:rPr lang="en-US" sz="1600" i="1" err="1">
                <a:solidFill>
                  <a:srgbClr val="212529"/>
                </a:solidFill>
                <a:latin typeface="Verdana"/>
                <a:ea typeface="Verdana"/>
              </a:rPr>
              <a:t>kernel,C,gamma</a:t>
            </a:r>
            <a:r>
              <a:rPr lang="en-US" sz="1600" i="1">
                <a:solidFill>
                  <a:srgbClr val="212529"/>
                </a:solidFill>
                <a:latin typeface="Verdana"/>
                <a:ea typeface="Verdana"/>
              </a:rPr>
              <a:t>) and best score </a:t>
            </a:r>
            <a:endParaRPr lang="en-US" sz="1600">
              <a:solidFill>
                <a:srgbClr val="212529"/>
              </a:solidFill>
              <a:latin typeface="Verdana"/>
              <a:ea typeface="Verdana"/>
            </a:endParaRPr>
          </a:p>
        </p:txBody>
      </p:sp>
    </p:spTree>
    <p:extLst>
      <p:ext uri="{BB962C8B-B14F-4D97-AF65-F5344CB8AC3E}">
        <p14:creationId xmlns:p14="http://schemas.microsoft.com/office/powerpoint/2010/main" val="18413293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1">
            <a:extLst>
              <a:ext uri="{FF2B5EF4-FFF2-40B4-BE49-F238E27FC236}">
                <a16:creationId xmlns:a16="http://schemas.microsoft.com/office/drawing/2014/main" id="{CC38A8DA-AE86-C22D-995B-11134BB3CE23}"/>
              </a:ext>
            </a:extLst>
          </p:cNvPr>
          <p:cNvSpPr>
            <a:spLocks noGrp="1"/>
          </p:cNvSpPr>
          <p:nvPr>
            <p:ph type="title"/>
          </p:nvPr>
        </p:nvSpPr>
        <p:spPr>
          <a:xfrm>
            <a:off x="3506755" y="365125"/>
            <a:ext cx="7161245" cy="711414"/>
          </a:xfrm>
        </p:spPr>
        <p:txBody>
          <a:bodyPr>
            <a:normAutofit/>
          </a:bodyPr>
          <a:lstStyle/>
          <a:p>
            <a:r>
              <a:rPr lang="en-US" sz="3600"/>
              <a:t>BOOSTING</a:t>
            </a:r>
          </a:p>
        </p:txBody>
      </p:sp>
      <p:sp>
        <p:nvSpPr>
          <p:cNvPr id="12"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4"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cxnSp>
        <p:nvCxnSpPr>
          <p:cNvPr id="16" name="Straight Connector 15">
            <a:extLst>
              <a:ext uri="{FF2B5EF4-FFF2-40B4-BE49-F238E27FC236}">
                <a16:creationId xmlns:a16="http://schemas.microsoft.com/office/drawing/2014/main" id="{94169334-264D-4176-8BDE-037249A61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440" y="1027906"/>
            <a:ext cx="3408787" cy="0"/>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
        <p:nvSpPr>
          <p:cNvPr id="18"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D8AD3BB5-0A4D-E7BC-851B-4B74F85BB4BE}"/>
              </a:ext>
            </a:extLst>
          </p:cNvPr>
          <p:cNvSpPr>
            <a:spLocks noGrp="1"/>
          </p:cNvSpPr>
          <p:nvPr>
            <p:ph idx="1"/>
          </p:nvPr>
        </p:nvSpPr>
        <p:spPr>
          <a:xfrm>
            <a:off x="211214" y="1181354"/>
            <a:ext cx="5670175" cy="441925"/>
          </a:xfrm>
        </p:spPr>
        <p:txBody>
          <a:bodyPr vert="horz" lIns="91440" tIns="45720" rIns="91440" bIns="45720" rtlCol="0" anchor="t">
            <a:normAutofit/>
          </a:bodyPr>
          <a:lstStyle/>
          <a:p>
            <a:pPr marL="0" indent="0" defTabSz="749808">
              <a:spcBef>
                <a:spcPts val="820"/>
              </a:spcBef>
              <a:buNone/>
            </a:pPr>
            <a:r>
              <a:rPr lang="en-US" sz="2296" kern="1200">
                <a:solidFill>
                  <a:schemeClr val="tx1"/>
                </a:solidFill>
                <a:latin typeface="+mn-lt"/>
                <a:ea typeface="+mn-ea"/>
                <a:cs typeface="+mn-cs"/>
              </a:rPr>
              <a:t>AdaBoost </a:t>
            </a:r>
          </a:p>
          <a:p>
            <a:pPr marL="0" indent="0" defTabSz="749808">
              <a:spcBef>
                <a:spcPts val="819"/>
              </a:spcBef>
              <a:buNone/>
            </a:pPr>
            <a:endParaRPr lang="en-US" sz="2250"/>
          </a:p>
          <a:p>
            <a:pPr marL="0" indent="0" defTabSz="749808">
              <a:spcBef>
                <a:spcPts val="819"/>
              </a:spcBef>
              <a:buNone/>
            </a:pPr>
            <a:endParaRPr lang="en-US" sz="2250"/>
          </a:p>
          <a:p>
            <a:pPr marL="0" indent="0" defTabSz="749808">
              <a:spcBef>
                <a:spcPts val="819"/>
              </a:spcBef>
              <a:buNone/>
            </a:pPr>
            <a:endParaRPr lang="en-US" sz="2250"/>
          </a:p>
          <a:p>
            <a:pPr marL="0" indent="0" defTabSz="749808">
              <a:spcBef>
                <a:spcPts val="819"/>
              </a:spcBef>
              <a:buNone/>
            </a:pPr>
            <a:endParaRPr lang="en-US" sz="2250"/>
          </a:p>
          <a:p>
            <a:pPr marL="0" indent="0" defTabSz="749808">
              <a:spcBef>
                <a:spcPts val="819"/>
              </a:spcBef>
              <a:buNone/>
            </a:pPr>
            <a:endParaRPr lang="en-US" sz="2250"/>
          </a:p>
          <a:p>
            <a:pPr marL="0" indent="0" defTabSz="749808">
              <a:spcBef>
                <a:spcPts val="819"/>
              </a:spcBef>
              <a:buNone/>
            </a:pPr>
            <a:endParaRPr lang="en-US" sz="2250"/>
          </a:p>
          <a:p>
            <a:pPr marL="0" indent="0" defTabSz="749808">
              <a:spcBef>
                <a:spcPts val="819"/>
              </a:spcBef>
              <a:buNone/>
            </a:pPr>
            <a:endParaRPr lang="en-US" sz="2250"/>
          </a:p>
        </p:txBody>
      </p:sp>
      <p:cxnSp>
        <p:nvCxnSpPr>
          <p:cNvPr id="4" name="Straight Arrow Connector 3">
            <a:extLst>
              <a:ext uri="{FF2B5EF4-FFF2-40B4-BE49-F238E27FC236}">
                <a16:creationId xmlns:a16="http://schemas.microsoft.com/office/drawing/2014/main" id="{B3E28E8B-80DF-20A9-9EC8-4BDC9A16696C}"/>
              </a:ext>
            </a:extLst>
          </p:cNvPr>
          <p:cNvCxnSpPr/>
          <p:nvPr/>
        </p:nvCxnSpPr>
        <p:spPr>
          <a:xfrm>
            <a:off x="6086733" y="1336580"/>
            <a:ext cx="6272" cy="4472552"/>
          </a:xfrm>
          <a:prstGeom prst="straightConnector1">
            <a:avLst/>
          </a:prstGeom>
        </p:spPr>
        <p:style>
          <a:lnRef idx="3">
            <a:schemeClr val="accent2"/>
          </a:lnRef>
          <a:fillRef idx="0">
            <a:schemeClr val="accent2"/>
          </a:fillRef>
          <a:effectRef idx="2">
            <a:schemeClr val="accent2"/>
          </a:effectRef>
          <a:fontRef idx="minor">
            <a:schemeClr val="tx1"/>
          </a:fontRef>
        </p:style>
      </p:cxnSp>
      <p:pic>
        <p:nvPicPr>
          <p:cNvPr id="5" name="Picture 5" descr="A screenshot of a computer code&#10;&#10;Description automatically generated">
            <a:extLst>
              <a:ext uri="{FF2B5EF4-FFF2-40B4-BE49-F238E27FC236}">
                <a16:creationId xmlns:a16="http://schemas.microsoft.com/office/drawing/2014/main" id="{F4E2D5EF-132E-7F29-F972-257F23F39993}"/>
              </a:ext>
            </a:extLst>
          </p:cNvPr>
          <p:cNvPicPr>
            <a:picLocks noChangeAspect="1"/>
          </p:cNvPicPr>
          <p:nvPr/>
        </p:nvPicPr>
        <p:blipFill>
          <a:blip r:embed="rId2"/>
          <a:stretch>
            <a:fillRect/>
          </a:stretch>
        </p:blipFill>
        <p:spPr>
          <a:xfrm>
            <a:off x="558141" y="1655758"/>
            <a:ext cx="4959927" cy="1913625"/>
          </a:xfrm>
          <a:prstGeom prst="rect">
            <a:avLst/>
          </a:prstGeom>
        </p:spPr>
      </p:pic>
      <p:sp>
        <p:nvSpPr>
          <p:cNvPr id="7" name="TextBox 1">
            <a:extLst>
              <a:ext uri="{FF2B5EF4-FFF2-40B4-BE49-F238E27FC236}">
                <a16:creationId xmlns:a16="http://schemas.microsoft.com/office/drawing/2014/main" id="{68476FBA-6ED3-EC02-EA89-68B8E4099394}"/>
              </a:ext>
            </a:extLst>
          </p:cNvPr>
          <p:cNvSpPr txBox="1"/>
          <p:nvPr/>
        </p:nvSpPr>
        <p:spPr>
          <a:xfrm>
            <a:off x="686790" y="3685309"/>
            <a:ext cx="4831277" cy="280076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a:buChar char="Ø"/>
            </a:pPr>
            <a:r>
              <a:rPr lang="en-US" sz="1600">
                <a:solidFill>
                  <a:srgbClr val="273239"/>
                </a:solidFill>
                <a:latin typeface="Sabon Next LT"/>
                <a:cs typeface="Sabon Next LT"/>
              </a:rPr>
              <a:t>AdaBoost is a boosting algorithm that works on the principle of the stagewise addition method where multiple weak learners are used for getting strong learners.</a:t>
            </a:r>
            <a:endParaRPr lang="en-US" sz="1600">
              <a:latin typeface="Sabon Next LT"/>
              <a:cs typeface="Sabon Next LT"/>
            </a:endParaRPr>
          </a:p>
          <a:p>
            <a:pPr marL="285750" indent="-285750">
              <a:buFont typeface="Wingdings"/>
              <a:buChar char="Ø"/>
            </a:pPr>
            <a:r>
              <a:rPr lang="en-US" sz="1600">
                <a:solidFill>
                  <a:srgbClr val="222222"/>
                </a:solidFill>
                <a:latin typeface="Sabon Next LT"/>
                <a:ea typeface="+mn-lt"/>
                <a:cs typeface="+mn-lt"/>
              </a:rPr>
              <a:t>It builds a model and gives equal weights to all the data points. It then assigns higher weights to points that are wrongly classified.</a:t>
            </a:r>
          </a:p>
          <a:p>
            <a:pPr marL="285750" indent="-285750">
              <a:buFont typeface="Wingdings"/>
              <a:buChar char="Ø"/>
            </a:pPr>
            <a:r>
              <a:rPr lang="en-US" sz="1600">
                <a:solidFill>
                  <a:srgbClr val="222222"/>
                </a:solidFill>
                <a:latin typeface="Sabon Next LT"/>
                <a:ea typeface="+mn-lt"/>
                <a:cs typeface="+mn-lt"/>
              </a:rPr>
              <a:t>Now all the points with higher weights are given more importance in the next model. It will keep training models until and unless a lower error is received.</a:t>
            </a:r>
            <a:endParaRPr lang="en-US" sz="1600">
              <a:solidFill>
                <a:srgbClr val="222222"/>
              </a:solidFill>
              <a:latin typeface="Sabon Next LT"/>
              <a:cs typeface="Sabon Next LT"/>
            </a:endParaRPr>
          </a:p>
        </p:txBody>
      </p:sp>
      <p:sp>
        <p:nvSpPr>
          <p:cNvPr id="8" name="TextBox 7">
            <a:extLst>
              <a:ext uri="{FF2B5EF4-FFF2-40B4-BE49-F238E27FC236}">
                <a16:creationId xmlns:a16="http://schemas.microsoft.com/office/drawing/2014/main" id="{75D95E31-CBB3-DE59-D513-F0F23D1394A9}"/>
              </a:ext>
            </a:extLst>
          </p:cNvPr>
          <p:cNvSpPr txBox="1"/>
          <p:nvPr/>
        </p:nvSpPr>
        <p:spPr>
          <a:xfrm>
            <a:off x="6276604" y="1081148"/>
            <a:ext cx="445324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Gradient Boosting</a:t>
            </a:r>
          </a:p>
        </p:txBody>
      </p:sp>
      <p:pic>
        <p:nvPicPr>
          <p:cNvPr id="9" name="Picture 10" descr="A screenshot of a computer&#10;&#10;Description automatically generated">
            <a:extLst>
              <a:ext uri="{FF2B5EF4-FFF2-40B4-BE49-F238E27FC236}">
                <a16:creationId xmlns:a16="http://schemas.microsoft.com/office/drawing/2014/main" id="{AEE7824C-860E-98BD-7D0C-0A740673EB64}"/>
              </a:ext>
            </a:extLst>
          </p:cNvPr>
          <p:cNvPicPr>
            <a:picLocks noChangeAspect="1"/>
          </p:cNvPicPr>
          <p:nvPr/>
        </p:nvPicPr>
        <p:blipFill>
          <a:blip r:embed="rId3"/>
          <a:stretch>
            <a:fillRect/>
          </a:stretch>
        </p:blipFill>
        <p:spPr>
          <a:xfrm>
            <a:off x="6278089" y="1562531"/>
            <a:ext cx="4791693" cy="1862574"/>
          </a:xfrm>
          <a:prstGeom prst="rect">
            <a:avLst/>
          </a:prstGeom>
        </p:spPr>
      </p:pic>
      <p:sp>
        <p:nvSpPr>
          <p:cNvPr id="11" name="TextBox 10">
            <a:extLst>
              <a:ext uri="{FF2B5EF4-FFF2-40B4-BE49-F238E27FC236}">
                <a16:creationId xmlns:a16="http://schemas.microsoft.com/office/drawing/2014/main" id="{92E420DD-F625-BB88-A2CF-AEE165C69FA2}"/>
              </a:ext>
            </a:extLst>
          </p:cNvPr>
          <p:cNvSpPr txBox="1"/>
          <p:nvPr/>
        </p:nvSpPr>
        <p:spPr>
          <a:xfrm>
            <a:off x="6368143" y="3525486"/>
            <a:ext cx="5096493" cy="3293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1600">
                <a:solidFill>
                  <a:srgbClr val="273239"/>
                </a:solidFill>
                <a:latin typeface="Sabon Next LT"/>
                <a:ea typeface="+mn-lt"/>
                <a:cs typeface="+mn-lt"/>
              </a:rPr>
              <a:t>Gradient Boosting combines several weak learners into strong learners, in which each new model is trained to minimize the loss function such as mean squared error or cross-entropy of the previous model using gradient descent. </a:t>
            </a:r>
          </a:p>
          <a:p>
            <a:pPr marL="285750" indent="-285750">
              <a:buFont typeface="Wingdings"/>
              <a:buChar char="Ø"/>
            </a:pPr>
            <a:r>
              <a:rPr lang="en-US" sz="1600">
                <a:solidFill>
                  <a:srgbClr val="273239"/>
                </a:solidFill>
                <a:latin typeface="Sabon Next LT"/>
                <a:ea typeface="+mn-lt"/>
                <a:cs typeface="+mn-lt"/>
              </a:rPr>
              <a:t>In each iteration, the algorithm computes the gradient of the loss function with respect to the predictions of the current ensemble and then trains a new weak model to minimize this gradient.</a:t>
            </a:r>
            <a:endParaRPr lang="en-US" sz="1600">
              <a:solidFill>
                <a:srgbClr val="273239"/>
              </a:solidFill>
              <a:latin typeface="Sabon Next LT"/>
              <a:cs typeface="Sabon Next LT"/>
            </a:endParaRPr>
          </a:p>
          <a:p>
            <a:pPr marL="285750" indent="-285750">
              <a:buFont typeface="Wingdings"/>
              <a:buChar char="Ø"/>
            </a:pPr>
            <a:r>
              <a:rPr lang="en-US" sz="1600">
                <a:solidFill>
                  <a:srgbClr val="273239"/>
                </a:solidFill>
                <a:latin typeface="Sabon Next LT"/>
                <a:ea typeface="+mn-lt"/>
                <a:cs typeface="+mn-lt"/>
              </a:rPr>
              <a:t>The predictions of the new model are then added to the ensemble, and the process is repeated until a stopping criterion is met.</a:t>
            </a:r>
            <a:endParaRPr lang="en-US" sz="1600">
              <a:solidFill>
                <a:srgbClr val="273239"/>
              </a:solidFill>
              <a:latin typeface="Sabon Next LT"/>
              <a:cs typeface="Sabon Next LT"/>
            </a:endParaRPr>
          </a:p>
          <a:p>
            <a:pPr marL="285750" indent="-285750">
              <a:buFont typeface="Wingdings"/>
              <a:buChar char="Ø"/>
            </a:pPr>
            <a:endParaRPr lang="en-US" sz="1600">
              <a:solidFill>
                <a:srgbClr val="273239"/>
              </a:solidFill>
              <a:latin typeface="Sabon Next LT"/>
              <a:cs typeface="Sabon Next LT"/>
            </a:endParaRPr>
          </a:p>
        </p:txBody>
      </p:sp>
    </p:spTree>
    <p:extLst>
      <p:ext uri="{BB962C8B-B14F-4D97-AF65-F5344CB8AC3E}">
        <p14:creationId xmlns:p14="http://schemas.microsoft.com/office/powerpoint/2010/main" val="11055804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1">
            <a:extLst>
              <a:ext uri="{FF2B5EF4-FFF2-40B4-BE49-F238E27FC236}">
                <a16:creationId xmlns:a16="http://schemas.microsoft.com/office/drawing/2014/main" id="{CC38A8DA-AE86-C22D-995B-11134BB3CE23}"/>
              </a:ext>
            </a:extLst>
          </p:cNvPr>
          <p:cNvSpPr>
            <a:spLocks noGrp="1"/>
          </p:cNvSpPr>
          <p:nvPr>
            <p:ph type="title"/>
          </p:nvPr>
        </p:nvSpPr>
        <p:spPr>
          <a:xfrm>
            <a:off x="3506755" y="365125"/>
            <a:ext cx="7161245" cy="711414"/>
          </a:xfrm>
        </p:spPr>
        <p:txBody>
          <a:bodyPr>
            <a:normAutofit/>
          </a:bodyPr>
          <a:lstStyle/>
          <a:p>
            <a:r>
              <a:rPr lang="en-US" sz="3600"/>
              <a:t>BOOSTING</a:t>
            </a:r>
          </a:p>
        </p:txBody>
      </p:sp>
      <p:sp>
        <p:nvSpPr>
          <p:cNvPr id="12"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4"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cxnSp>
        <p:nvCxnSpPr>
          <p:cNvPr id="16" name="Straight Connector 15">
            <a:extLst>
              <a:ext uri="{FF2B5EF4-FFF2-40B4-BE49-F238E27FC236}">
                <a16:creationId xmlns:a16="http://schemas.microsoft.com/office/drawing/2014/main" id="{94169334-264D-4176-8BDE-037249A61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440" y="1027906"/>
            <a:ext cx="3408787" cy="0"/>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
        <p:nvSpPr>
          <p:cNvPr id="18"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D8AD3BB5-0A4D-E7BC-851B-4B74F85BB4BE}"/>
              </a:ext>
            </a:extLst>
          </p:cNvPr>
          <p:cNvSpPr>
            <a:spLocks noGrp="1"/>
          </p:cNvSpPr>
          <p:nvPr>
            <p:ph idx="1"/>
          </p:nvPr>
        </p:nvSpPr>
        <p:spPr>
          <a:xfrm>
            <a:off x="211214" y="1181354"/>
            <a:ext cx="5670175" cy="441925"/>
          </a:xfrm>
        </p:spPr>
        <p:txBody>
          <a:bodyPr vert="horz" lIns="91440" tIns="45720" rIns="91440" bIns="45720" rtlCol="0" anchor="t">
            <a:normAutofit/>
          </a:bodyPr>
          <a:lstStyle/>
          <a:p>
            <a:pPr marL="0" indent="0" defTabSz="749808">
              <a:spcBef>
                <a:spcPts val="820"/>
              </a:spcBef>
              <a:buNone/>
            </a:pPr>
            <a:r>
              <a:rPr lang="en-US" sz="2250" err="1"/>
              <a:t>XGBoost</a:t>
            </a:r>
            <a:r>
              <a:rPr lang="en-US" sz="2250"/>
              <a:t> Machine</a:t>
            </a:r>
            <a:endParaRPr lang="en-US" sz="2250" kern="1200">
              <a:latin typeface="+mn-lt"/>
            </a:endParaRPr>
          </a:p>
          <a:p>
            <a:pPr marL="0" indent="0" defTabSz="749808">
              <a:spcBef>
                <a:spcPts val="819"/>
              </a:spcBef>
              <a:buNone/>
            </a:pPr>
            <a:endParaRPr lang="en-US" sz="2250"/>
          </a:p>
          <a:p>
            <a:pPr marL="0" indent="0" defTabSz="749808">
              <a:spcBef>
                <a:spcPts val="819"/>
              </a:spcBef>
              <a:buNone/>
            </a:pPr>
            <a:endParaRPr lang="en-US" sz="2250"/>
          </a:p>
          <a:p>
            <a:pPr marL="0" indent="0" defTabSz="749808">
              <a:spcBef>
                <a:spcPts val="819"/>
              </a:spcBef>
              <a:buNone/>
            </a:pPr>
            <a:endParaRPr lang="en-US" sz="2250"/>
          </a:p>
          <a:p>
            <a:pPr marL="0" indent="0" defTabSz="749808">
              <a:spcBef>
                <a:spcPts val="819"/>
              </a:spcBef>
              <a:buNone/>
            </a:pPr>
            <a:endParaRPr lang="en-US" sz="2250"/>
          </a:p>
          <a:p>
            <a:pPr marL="0" indent="0" defTabSz="749808">
              <a:spcBef>
                <a:spcPts val="819"/>
              </a:spcBef>
              <a:buNone/>
            </a:pPr>
            <a:endParaRPr lang="en-US" sz="2250"/>
          </a:p>
          <a:p>
            <a:pPr marL="0" indent="0" defTabSz="749808">
              <a:spcBef>
                <a:spcPts val="819"/>
              </a:spcBef>
              <a:buNone/>
            </a:pPr>
            <a:endParaRPr lang="en-US" sz="2250"/>
          </a:p>
          <a:p>
            <a:pPr marL="0" indent="0" defTabSz="749808">
              <a:spcBef>
                <a:spcPts val="819"/>
              </a:spcBef>
              <a:buNone/>
            </a:pPr>
            <a:endParaRPr lang="en-US" sz="2250"/>
          </a:p>
        </p:txBody>
      </p:sp>
      <p:cxnSp>
        <p:nvCxnSpPr>
          <p:cNvPr id="4" name="Straight Arrow Connector 3">
            <a:extLst>
              <a:ext uri="{FF2B5EF4-FFF2-40B4-BE49-F238E27FC236}">
                <a16:creationId xmlns:a16="http://schemas.microsoft.com/office/drawing/2014/main" id="{B3E28E8B-80DF-20A9-9EC8-4BDC9A16696C}"/>
              </a:ext>
            </a:extLst>
          </p:cNvPr>
          <p:cNvCxnSpPr/>
          <p:nvPr/>
        </p:nvCxnSpPr>
        <p:spPr>
          <a:xfrm>
            <a:off x="6086733" y="1336580"/>
            <a:ext cx="6272" cy="4472552"/>
          </a:xfrm>
          <a:prstGeom prst="straightConnector1">
            <a:avLst/>
          </a:prstGeom>
        </p:spPr>
        <p:style>
          <a:lnRef idx="3">
            <a:schemeClr val="accent2"/>
          </a:lnRef>
          <a:fillRef idx="0">
            <a:schemeClr val="accent2"/>
          </a:fillRef>
          <a:effectRef idx="2">
            <a:schemeClr val="accent2"/>
          </a:effectRef>
          <a:fontRef idx="minor">
            <a:schemeClr val="tx1"/>
          </a:fontRef>
        </p:style>
      </p:cxnSp>
      <p:sp>
        <p:nvSpPr>
          <p:cNvPr id="7" name="TextBox 1">
            <a:extLst>
              <a:ext uri="{FF2B5EF4-FFF2-40B4-BE49-F238E27FC236}">
                <a16:creationId xmlns:a16="http://schemas.microsoft.com/office/drawing/2014/main" id="{68476FBA-6ED3-EC02-EA89-68B8E4099394}"/>
              </a:ext>
            </a:extLst>
          </p:cNvPr>
          <p:cNvSpPr txBox="1"/>
          <p:nvPr/>
        </p:nvSpPr>
        <p:spPr>
          <a:xfrm>
            <a:off x="686790" y="3685309"/>
            <a:ext cx="4831277" cy="280076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a:buChar char="Ø"/>
            </a:pPr>
            <a:r>
              <a:rPr lang="en-US" sz="1600">
                <a:solidFill>
                  <a:srgbClr val="273239"/>
                </a:solidFill>
                <a:latin typeface="Sabon Next LT"/>
                <a:ea typeface="+mn-lt"/>
                <a:cs typeface="+mn-lt"/>
              </a:rPr>
              <a:t> </a:t>
            </a:r>
            <a:r>
              <a:rPr lang="en-US" sz="1600" err="1">
                <a:solidFill>
                  <a:srgbClr val="273239"/>
                </a:solidFill>
                <a:latin typeface="Sabon Next LT"/>
                <a:ea typeface="+mn-lt"/>
                <a:cs typeface="+mn-lt"/>
              </a:rPr>
              <a:t>XGBoost</a:t>
            </a:r>
            <a:r>
              <a:rPr lang="en-US" sz="1600">
                <a:solidFill>
                  <a:srgbClr val="273239"/>
                </a:solidFill>
                <a:latin typeface="Sabon Next LT"/>
                <a:ea typeface="+mn-lt"/>
                <a:cs typeface="+mn-lt"/>
              </a:rPr>
              <a:t> stands for “Extreme Gradient Boosting” </a:t>
            </a:r>
          </a:p>
          <a:p>
            <a:pPr marL="285750" indent="-285750">
              <a:buFont typeface="Wingdings"/>
              <a:buChar char="Ø"/>
            </a:pPr>
            <a:r>
              <a:rPr lang="en-US" sz="1600">
                <a:solidFill>
                  <a:srgbClr val="222222"/>
                </a:solidFill>
                <a:latin typeface="Sabon Next LT"/>
                <a:cs typeface="Sabon Next LT"/>
              </a:rPr>
              <a:t>It is </a:t>
            </a:r>
            <a:r>
              <a:rPr lang="en-US" sz="1600">
                <a:solidFill>
                  <a:srgbClr val="273239"/>
                </a:solidFill>
                <a:latin typeface="Sabon Next LT"/>
                <a:ea typeface="+mn-lt"/>
                <a:cs typeface="+mn-lt"/>
              </a:rPr>
              <a:t> widely used machine learning algorithms due to its ability to handle large datasets </a:t>
            </a:r>
          </a:p>
          <a:p>
            <a:pPr marL="285750" indent="-285750">
              <a:buFont typeface="Wingdings"/>
              <a:buChar char="Ø"/>
            </a:pPr>
            <a:r>
              <a:rPr lang="en-US" sz="1600">
                <a:solidFill>
                  <a:srgbClr val="273239"/>
                </a:solidFill>
                <a:latin typeface="Sabon Next LT"/>
                <a:ea typeface="+mn-lt"/>
                <a:cs typeface="+mn-lt"/>
              </a:rPr>
              <a:t>Weights are assigned to all the independent variables which are then fed into the decision tree which predicts results.</a:t>
            </a:r>
          </a:p>
          <a:p>
            <a:pPr marL="285750" indent="-285750">
              <a:buFont typeface="Wingdings"/>
              <a:buChar char="Ø"/>
            </a:pPr>
            <a:r>
              <a:rPr lang="en-US" sz="1600">
                <a:solidFill>
                  <a:srgbClr val="273239"/>
                </a:solidFill>
                <a:latin typeface="Sabon Next LT"/>
                <a:ea typeface="+mn-lt"/>
                <a:cs typeface="+mn-lt"/>
              </a:rPr>
              <a:t>The weight of variables predicted wrong by the tree is increased and these variables are then fed to the second decision tree.</a:t>
            </a:r>
          </a:p>
          <a:p>
            <a:pPr marL="285750" indent="-285750">
              <a:buFont typeface="Wingdings"/>
              <a:buChar char="Ø"/>
            </a:pPr>
            <a:r>
              <a:rPr lang="en-US" sz="1600">
                <a:solidFill>
                  <a:srgbClr val="273239"/>
                </a:solidFill>
                <a:latin typeface="Sabon Next LT"/>
                <a:ea typeface="+mn-lt"/>
                <a:cs typeface="+mn-lt"/>
              </a:rPr>
              <a:t>These individual classifiers/predictors then ensemble to give a strong and more precise model. </a:t>
            </a:r>
            <a:endParaRPr lang="en-US" sz="1600">
              <a:solidFill>
                <a:srgbClr val="273239"/>
              </a:solidFill>
              <a:latin typeface="Sabon Next LT"/>
              <a:cs typeface="Sabon Next LT"/>
            </a:endParaRPr>
          </a:p>
        </p:txBody>
      </p:sp>
      <p:sp>
        <p:nvSpPr>
          <p:cNvPr id="8" name="TextBox 7">
            <a:extLst>
              <a:ext uri="{FF2B5EF4-FFF2-40B4-BE49-F238E27FC236}">
                <a16:creationId xmlns:a16="http://schemas.microsoft.com/office/drawing/2014/main" id="{75D95E31-CBB3-DE59-D513-F0F23D1394A9}"/>
              </a:ext>
            </a:extLst>
          </p:cNvPr>
          <p:cNvSpPr txBox="1"/>
          <p:nvPr/>
        </p:nvSpPr>
        <p:spPr>
          <a:xfrm>
            <a:off x="6276604" y="1081148"/>
            <a:ext cx="445324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err="1"/>
              <a:t>LGBoost</a:t>
            </a:r>
            <a:r>
              <a:rPr lang="en-US" sz="2000"/>
              <a:t> Machine</a:t>
            </a:r>
          </a:p>
        </p:txBody>
      </p:sp>
      <p:sp>
        <p:nvSpPr>
          <p:cNvPr id="11" name="TextBox 10">
            <a:extLst>
              <a:ext uri="{FF2B5EF4-FFF2-40B4-BE49-F238E27FC236}">
                <a16:creationId xmlns:a16="http://schemas.microsoft.com/office/drawing/2014/main" id="{92E420DD-F625-BB88-A2CF-AEE165C69FA2}"/>
              </a:ext>
            </a:extLst>
          </p:cNvPr>
          <p:cNvSpPr txBox="1"/>
          <p:nvPr/>
        </p:nvSpPr>
        <p:spPr>
          <a:xfrm>
            <a:off x="6368143" y="3683824"/>
            <a:ext cx="5096493"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1600" err="1">
                <a:solidFill>
                  <a:srgbClr val="273239"/>
                </a:solidFill>
                <a:latin typeface="Sabon Next LT"/>
                <a:cs typeface="Sabon Next LT"/>
              </a:rPr>
              <a:t>LGBoost</a:t>
            </a:r>
            <a:r>
              <a:rPr lang="en-US" sz="1600">
                <a:solidFill>
                  <a:srgbClr val="273239"/>
                </a:solidFill>
                <a:latin typeface="Sabon Next LT"/>
                <a:cs typeface="Sabon Next LT"/>
              </a:rPr>
              <a:t> stands for Light Gradient Boost Machine.</a:t>
            </a:r>
          </a:p>
          <a:p>
            <a:pPr marL="285750" indent="-285750">
              <a:buFont typeface="Wingdings"/>
              <a:buChar char="Ø"/>
            </a:pPr>
            <a:r>
              <a:rPr lang="en-US" sz="1600">
                <a:solidFill>
                  <a:srgbClr val="273239"/>
                </a:solidFill>
                <a:latin typeface="Sabon Next LT"/>
                <a:cs typeface="Sabon Next LT"/>
              </a:rPr>
              <a:t>It uses tree based learning algorithm.</a:t>
            </a:r>
          </a:p>
          <a:p>
            <a:pPr marL="285750" indent="-285750">
              <a:buFont typeface="Wingdings"/>
              <a:buChar char="Ø"/>
            </a:pPr>
            <a:r>
              <a:rPr lang="en-US" sz="1600" b="1">
                <a:solidFill>
                  <a:srgbClr val="242424"/>
                </a:solidFill>
                <a:latin typeface="Sabon Next LT"/>
                <a:ea typeface="+mn-lt"/>
                <a:cs typeface="+mn-lt"/>
              </a:rPr>
              <a:t>Light GBM grows tree vertically </a:t>
            </a:r>
            <a:r>
              <a:rPr lang="en-US" sz="1600">
                <a:solidFill>
                  <a:srgbClr val="242424"/>
                </a:solidFill>
                <a:latin typeface="Sabon Next LT"/>
                <a:ea typeface="+mn-lt"/>
                <a:cs typeface="+mn-lt"/>
              </a:rPr>
              <a:t>while other algorithm grows trees horizontally meaning that Light GBM grows tree </a:t>
            </a:r>
            <a:r>
              <a:rPr lang="en-US" sz="1600" b="1">
                <a:solidFill>
                  <a:srgbClr val="242424"/>
                </a:solidFill>
                <a:latin typeface="Sabon Next LT"/>
                <a:ea typeface="+mn-lt"/>
                <a:cs typeface="+mn-lt"/>
              </a:rPr>
              <a:t>leaf-wise </a:t>
            </a:r>
            <a:r>
              <a:rPr lang="en-US" sz="1600">
                <a:solidFill>
                  <a:srgbClr val="242424"/>
                </a:solidFill>
                <a:latin typeface="Sabon Next LT"/>
                <a:ea typeface="+mn-lt"/>
                <a:cs typeface="+mn-lt"/>
              </a:rPr>
              <a:t>while other algorithm grows level-wise.</a:t>
            </a:r>
            <a:endParaRPr lang="en-US" sz="1600">
              <a:solidFill>
                <a:srgbClr val="242424"/>
              </a:solidFill>
              <a:latin typeface="Sabon Next LT"/>
              <a:cs typeface="Sabon Next LT"/>
            </a:endParaRPr>
          </a:p>
          <a:p>
            <a:pPr marL="285750" indent="-285750">
              <a:buFont typeface="Wingdings"/>
              <a:buChar char="Ø"/>
            </a:pPr>
            <a:r>
              <a:rPr lang="en-US" sz="1600">
                <a:solidFill>
                  <a:srgbClr val="242424"/>
                </a:solidFill>
                <a:latin typeface="Sabon Next LT"/>
                <a:ea typeface="+mn-lt"/>
                <a:cs typeface="+mn-lt"/>
              </a:rPr>
              <a:t>It will choose the leaf with max delta loss to grow. When growing the same leaf, Leaf-wise algorithm can reduce more loss than a level-wise algorithm.</a:t>
            </a:r>
            <a:endParaRPr lang="en-US" sz="1600">
              <a:solidFill>
                <a:srgbClr val="242424"/>
              </a:solidFill>
              <a:latin typeface="Sabon Next LT"/>
              <a:cs typeface="Sabon Next LT"/>
            </a:endParaRPr>
          </a:p>
          <a:p>
            <a:endParaRPr lang="en-US" sz="1600">
              <a:solidFill>
                <a:srgbClr val="273239"/>
              </a:solidFill>
              <a:latin typeface="Sabon Next LT"/>
              <a:cs typeface="Sabon Next LT"/>
            </a:endParaRPr>
          </a:p>
        </p:txBody>
      </p:sp>
      <p:pic>
        <p:nvPicPr>
          <p:cNvPr id="6" name="Picture 12" descr="A screenshot of a computer code&#10;&#10;Description automatically generated">
            <a:extLst>
              <a:ext uri="{FF2B5EF4-FFF2-40B4-BE49-F238E27FC236}">
                <a16:creationId xmlns:a16="http://schemas.microsoft.com/office/drawing/2014/main" id="{00E16F0E-5FC9-0CB8-6F3C-C9A3C9A2A8E5}"/>
              </a:ext>
            </a:extLst>
          </p:cNvPr>
          <p:cNvPicPr>
            <a:picLocks noChangeAspect="1"/>
          </p:cNvPicPr>
          <p:nvPr/>
        </p:nvPicPr>
        <p:blipFill>
          <a:blip r:embed="rId2"/>
          <a:stretch>
            <a:fillRect/>
          </a:stretch>
        </p:blipFill>
        <p:spPr>
          <a:xfrm>
            <a:off x="607621" y="1626937"/>
            <a:ext cx="4910446" cy="1931684"/>
          </a:xfrm>
          <a:prstGeom prst="rect">
            <a:avLst/>
          </a:prstGeom>
        </p:spPr>
      </p:pic>
      <p:pic>
        <p:nvPicPr>
          <p:cNvPr id="5" name="Picture 12" descr="A screenshot of a computer&#10;&#10;Description automatically generated">
            <a:extLst>
              <a:ext uri="{FF2B5EF4-FFF2-40B4-BE49-F238E27FC236}">
                <a16:creationId xmlns:a16="http://schemas.microsoft.com/office/drawing/2014/main" id="{338D4F63-80C8-FAF0-EA51-5DCAEC809BFE}"/>
              </a:ext>
            </a:extLst>
          </p:cNvPr>
          <p:cNvPicPr>
            <a:picLocks noChangeAspect="1"/>
          </p:cNvPicPr>
          <p:nvPr/>
        </p:nvPicPr>
        <p:blipFill>
          <a:blip r:embed="rId3"/>
          <a:stretch>
            <a:fillRect/>
          </a:stretch>
        </p:blipFill>
        <p:spPr>
          <a:xfrm>
            <a:off x="6367154" y="1625564"/>
            <a:ext cx="4702627" cy="1795885"/>
          </a:xfrm>
          <a:prstGeom prst="rect">
            <a:avLst/>
          </a:prstGeom>
        </p:spPr>
      </p:pic>
    </p:spTree>
    <p:extLst>
      <p:ext uri="{BB962C8B-B14F-4D97-AF65-F5344CB8AC3E}">
        <p14:creationId xmlns:p14="http://schemas.microsoft.com/office/powerpoint/2010/main" val="28555693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13875-E6A2-9EFF-7BB3-BC3E4B0A78C4}"/>
              </a:ext>
            </a:extLst>
          </p:cNvPr>
          <p:cNvSpPr>
            <a:spLocks noGrp="1"/>
          </p:cNvSpPr>
          <p:nvPr>
            <p:ph type="title"/>
          </p:nvPr>
        </p:nvSpPr>
        <p:spPr>
          <a:xfrm>
            <a:off x="838200" y="365125"/>
            <a:ext cx="10515600" cy="702109"/>
          </a:xfrm>
        </p:spPr>
        <p:txBody>
          <a:bodyPr/>
          <a:lstStyle/>
          <a:p>
            <a:r>
              <a:rPr lang="en-US"/>
              <a:t>MODEL EVALUATION</a:t>
            </a:r>
          </a:p>
        </p:txBody>
      </p:sp>
      <p:sp>
        <p:nvSpPr>
          <p:cNvPr id="3" name="Content Placeholder 2">
            <a:extLst>
              <a:ext uri="{FF2B5EF4-FFF2-40B4-BE49-F238E27FC236}">
                <a16:creationId xmlns:a16="http://schemas.microsoft.com/office/drawing/2014/main" id="{B66E0DD3-B392-9625-E6C8-1EB8AFF7C17E}"/>
              </a:ext>
            </a:extLst>
          </p:cNvPr>
          <p:cNvSpPr>
            <a:spLocks noGrp="1"/>
          </p:cNvSpPr>
          <p:nvPr>
            <p:ph idx="1"/>
          </p:nvPr>
        </p:nvSpPr>
        <p:spPr>
          <a:xfrm>
            <a:off x="838200" y="1142794"/>
            <a:ext cx="11072883" cy="5659691"/>
          </a:xfrm>
        </p:spPr>
        <p:txBody>
          <a:bodyPr vert="horz" lIns="91440" tIns="45720" rIns="91440" bIns="45720" rtlCol="0" anchor="t">
            <a:normAutofit/>
          </a:bodyPr>
          <a:lstStyle/>
          <a:p>
            <a:pPr marL="514350" indent="-514350">
              <a:buFont typeface="Wingdings" panose="020B0604020202020204" pitchFamily="34" charset="0"/>
              <a:buChar char="v"/>
            </a:pPr>
            <a:r>
              <a:rPr lang="en-US" sz="1800"/>
              <a:t>For model evaluation we use four evaluation metrics.</a:t>
            </a:r>
            <a:endParaRPr lang="en-US"/>
          </a:p>
          <a:p>
            <a:pPr marL="514350" indent="-514350">
              <a:buAutoNum type="arabicParenR"/>
            </a:pPr>
            <a:r>
              <a:rPr lang="en-US" sz="1800"/>
              <a:t>Accuracy:-</a:t>
            </a:r>
            <a:r>
              <a:rPr lang="en-US" sz="1800">
                <a:ea typeface="+mn-lt"/>
                <a:cs typeface="+mn-lt"/>
              </a:rPr>
              <a:t> It is simply the ratio of all correctly predicted cases whether positive or negative and all cases in the data.   </a:t>
            </a:r>
            <a:r>
              <a:rPr lang="en-US" sz="1800">
                <a:solidFill>
                  <a:srgbClr val="000000"/>
                </a:solidFill>
                <a:ea typeface="+mn-lt"/>
                <a:cs typeface="+mn-lt"/>
              </a:rPr>
              <a:t>                                             </a:t>
            </a:r>
            <a:r>
              <a:rPr lang="en-US" sz="1800">
                <a:solidFill>
                  <a:schemeClr val="accent2"/>
                </a:solidFill>
                <a:ea typeface="+mn-lt"/>
                <a:cs typeface="+mn-lt"/>
              </a:rPr>
              <a:t>Accuracy = (TP+TN) / (TP+FP+FN+TN))</a:t>
            </a:r>
            <a:endParaRPr lang="en-US" sz="1800">
              <a:solidFill>
                <a:schemeClr val="accent2"/>
              </a:solidFill>
            </a:endParaRPr>
          </a:p>
          <a:p>
            <a:pPr marL="514350" indent="-514350">
              <a:buAutoNum type="arabicParenR"/>
            </a:pPr>
            <a:r>
              <a:rPr lang="en-US" sz="1800">
                <a:solidFill>
                  <a:srgbClr val="000000"/>
                </a:solidFill>
              </a:rPr>
              <a:t>Precision:- It </a:t>
            </a:r>
            <a:r>
              <a:rPr lang="en-US" sz="1800">
                <a:ea typeface="+mn-lt"/>
                <a:cs typeface="+mn-lt"/>
              </a:rPr>
              <a:t>is the ratio of correctly predicted positive cases vs. all predicted positive cases.                                                                                                </a:t>
            </a:r>
            <a:r>
              <a:rPr lang="en-US" sz="1800">
                <a:solidFill>
                  <a:srgbClr val="FFC000"/>
                </a:solidFill>
                <a:ea typeface="+mn-lt"/>
                <a:cs typeface="+mn-lt"/>
              </a:rPr>
              <a:t>Precision = (TP / (TP + FP)) </a:t>
            </a:r>
          </a:p>
          <a:p>
            <a:pPr marL="514350" indent="-514350">
              <a:buAutoNum type="arabicParenR"/>
            </a:pPr>
            <a:r>
              <a:rPr lang="en-US" sz="1800">
                <a:solidFill>
                  <a:srgbClr val="000000"/>
                </a:solidFill>
              </a:rPr>
              <a:t>Recall:- </a:t>
            </a:r>
            <a:r>
              <a:rPr lang="en-US" sz="1800">
                <a:ea typeface="+mn-lt"/>
                <a:cs typeface="+mn-lt"/>
              </a:rPr>
              <a:t>Recall or sensitivity is the ratio of all correctly identified positive cases divided by all actually positive cases.                                                             </a:t>
            </a:r>
            <a:r>
              <a:rPr lang="en-US" sz="1800">
                <a:solidFill>
                  <a:srgbClr val="00B050"/>
                </a:solidFill>
                <a:ea typeface="+mn-lt"/>
                <a:cs typeface="+mn-lt"/>
              </a:rPr>
              <a:t> Recall = (TP / (TP + FN))</a:t>
            </a:r>
          </a:p>
          <a:p>
            <a:pPr marL="514350" indent="-514350">
              <a:buAutoNum type="arabicParenR"/>
            </a:pPr>
            <a:r>
              <a:rPr lang="en-US" sz="1800"/>
              <a:t>F1-score:- </a:t>
            </a:r>
            <a:r>
              <a:rPr lang="en-US" sz="1800">
                <a:ea typeface="+mn-lt"/>
                <a:cs typeface="+mn-lt"/>
              </a:rPr>
              <a:t>The F1 Score is the weighted average of precision and recall, hence it takes both false positives and false negatives into account.                 </a:t>
            </a:r>
            <a:r>
              <a:rPr lang="en-US" sz="1800">
                <a:solidFill>
                  <a:srgbClr val="F71945"/>
                </a:solidFill>
                <a:ea typeface="+mn-lt"/>
                <a:cs typeface="+mn-lt"/>
              </a:rPr>
              <a:t> F1-score = 2*TP/(2*TP+FP+FN)</a:t>
            </a:r>
          </a:p>
          <a:p>
            <a:pPr marL="514350" indent="-514350">
              <a:buFont typeface="Wingdings" panose="020B0604020202020204" pitchFamily="34" charset="0"/>
              <a:buChar char="q"/>
            </a:pPr>
            <a:r>
              <a:rPr lang="en-US" sz="1800"/>
              <a:t>Confusion Matrix:-</a:t>
            </a:r>
            <a:endParaRPr lang="en-US" sz="1800">
              <a:solidFill>
                <a:srgbClr val="000000"/>
              </a:solidFill>
              <a:ea typeface="+mn-lt"/>
              <a:cs typeface="+mn-lt"/>
            </a:endParaRPr>
          </a:p>
          <a:p>
            <a:pPr marL="514350" indent="-514350">
              <a:buFont typeface="Wingdings" panose="020B0604020202020204" pitchFamily="34" charset="0"/>
              <a:buChar char="Ø"/>
            </a:pPr>
            <a:r>
              <a:rPr lang="en-US" sz="1800">
                <a:solidFill>
                  <a:srgbClr val="202124"/>
                </a:solidFill>
                <a:ea typeface="+mn-lt"/>
                <a:cs typeface="+mn-lt"/>
              </a:rPr>
              <a:t>A confusion matrix is </a:t>
            </a:r>
            <a:r>
              <a:rPr lang="en-US" sz="1800">
                <a:solidFill>
                  <a:srgbClr val="040C28"/>
                </a:solidFill>
                <a:ea typeface="+mn-lt"/>
                <a:cs typeface="+mn-lt"/>
              </a:rPr>
              <a:t>a table that is used to define the </a:t>
            </a:r>
            <a:endParaRPr lang="en-US" sz="1800">
              <a:solidFill>
                <a:srgbClr val="000000"/>
              </a:solidFill>
              <a:ea typeface="+mn-lt"/>
              <a:cs typeface="+mn-lt"/>
            </a:endParaRPr>
          </a:p>
          <a:p>
            <a:pPr marL="0" indent="0">
              <a:buNone/>
            </a:pPr>
            <a:r>
              <a:rPr lang="en-US" sz="1800">
                <a:solidFill>
                  <a:srgbClr val="040C28"/>
                </a:solidFill>
                <a:ea typeface="+mn-lt"/>
                <a:cs typeface="+mn-lt"/>
              </a:rPr>
              <a:t>        performance of a classification algorithm</a:t>
            </a:r>
            <a:r>
              <a:rPr lang="en-US" sz="1800">
                <a:solidFill>
                  <a:srgbClr val="202124"/>
                </a:solidFill>
                <a:ea typeface="+mn-lt"/>
                <a:cs typeface="+mn-lt"/>
              </a:rPr>
              <a:t>. </a:t>
            </a:r>
            <a:endParaRPr lang="en-US" sz="1800">
              <a:solidFill>
                <a:srgbClr val="202124"/>
              </a:solidFill>
            </a:endParaRPr>
          </a:p>
          <a:p>
            <a:pPr>
              <a:buFont typeface="Wingdings" panose="020B0604020202020204" pitchFamily="34" charset="0"/>
              <a:buChar char="Ø"/>
            </a:pPr>
            <a:r>
              <a:rPr lang="en-US" sz="1800">
                <a:solidFill>
                  <a:srgbClr val="273239"/>
                </a:solidFill>
                <a:ea typeface="+mn-lt"/>
                <a:cs typeface="+mn-lt"/>
              </a:rPr>
              <a:t>    The matrix displays the number of true positives (TP),</a:t>
            </a:r>
            <a:endParaRPr lang="en-US" sz="1800">
              <a:solidFill>
                <a:srgbClr val="202124"/>
              </a:solidFill>
              <a:ea typeface="+mn-lt"/>
              <a:cs typeface="+mn-lt"/>
            </a:endParaRPr>
          </a:p>
          <a:p>
            <a:pPr marL="0" indent="0">
              <a:buNone/>
            </a:pPr>
            <a:r>
              <a:rPr lang="en-US" sz="1800">
                <a:solidFill>
                  <a:srgbClr val="273239"/>
                </a:solidFill>
                <a:ea typeface="+mn-lt"/>
                <a:cs typeface="+mn-lt"/>
              </a:rPr>
              <a:t>        true negatives (TN),false positives (FP), and </a:t>
            </a:r>
            <a:endParaRPr lang="en-US" sz="1800">
              <a:solidFill>
                <a:srgbClr val="202124"/>
              </a:solidFill>
              <a:ea typeface="+mn-lt"/>
              <a:cs typeface="+mn-lt"/>
            </a:endParaRPr>
          </a:p>
          <a:p>
            <a:pPr marL="0" indent="0">
              <a:buNone/>
            </a:pPr>
            <a:r>
              <a:rPr lang="en-US" sz="1800">
                <a:solidFill>
                  <a:srgbClr val="273239"/>
                </a:solidFill>
                <a:ea typeface="+mn-lt"/>
                <a:cs typeface="+mn-lt"/>
              </a:rPr>
              <a:t>        false negatives (FN) produced by the model </a:t>
            </a:r>
            <a:endParaRPr lang="en-US" sz="1800">
              <a:solidFill>
                <a:srgbClr val="202124"/>
              </a:solidFill>
              <a:ea typeface="+mn-lt"/>
              <a:cs typeface="+mn-lt"/>
            </a:endParaRPr>
          </a:p>
          <a:p>
            <a:pPr marL="0" indent="0">
              <a:buNone/>
            </a:pPr>
            <a:r>
              <a:rPr lang="en-US" sz="1800">
                <a:solidFill>
                  <a:srgbClr val="273239"/>
                </a:solidFill>
                <a:ea typeface="+mn-lt"/>
                <a:cs typeface="+mn-lt"/>
              </a:rPr>
              <a:t>        on the test data.</a:t>
            </a:r>
            <a:endParaRPr lang="en-US" sz="1800">
              <a:solidFill>
                <a:srgbClr val="202124"/>
              </a:solidFill>
            </a:endParaRPr>
          </a:p>
          <a:p>
            <a:pPr marL="0" indent="0">
              <a:buNone/>
            </a:pPr>
            <a:endParaRPr lang="en-US" sz="1800">
              <a:solidFill>
                <a:srgbClr val="000000"/>
              </a:solidFill>
            </a:endParaRPr>
          </a:p>
        </p:txBody>
      </p:sp>
      <p:pic>
        <p:nvPicPr>
          <p:cNvPr id="4" name="Picture 4" descr="A diagram of negative and negative&#10;&#10;Description automatically generated">
            <a:extLst>
              <a:ext uri="{FF2B5EF4-FFF2-40B4-BE49-F238E27FC236}">
                <a16:creationId xmlns:a16="http://schemas.microsoft.com/office/drawing/2014/main" id="{2C863199-CAFE-496A-8504-BDE40D471FC3}"/>
              </a:ext>
            </a:extLst>
          </p:cNvPr>
          <p:cNvPicPr>
            <a:picLocks noChangeAspect="1"/>
          </p:cNvPicPr>
          <p:nvPr/>
        </p:nvPicPr>
        <p:blipFill>
          <a:blip r:embed="rId2"/>
          <a:stretch>
            <a:fillRect/>
          </a:stretch>
        </p:blipFill>
        <p:spPr>
          <a:xfrm>
            <a:off x="8149338" y="3979141"/>
            <a:ext cx="3482453" cy="2463791"/>
          </a:xfrm>
          <a:prstGeom prst="rect">
            <a:avLst/>
          </a:prstGeom>
        </p:spPr>
      </p:pic>
    </p:spTree>
    <p:extLst>
      <p:ext uri="{BB962C8B-B14F-4D97-AF65-F5344CB8AC3E}">
        <p14:creationId xmlns:p14="http://schemas.microsoft.com/office/powerpoint/2010/main" val="14711696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B67D27-4D02-5BF2-5EFE-172012BFDD0B}"/>
              </a:ext>
            </a:extLst>
          </p:cNvPr>
          <p:cNvSpPr>
            <a:spLocks noGrp="1"/>
          </p:cNvSpPr>
          <p:nvPr>
            <p:ph type="title"/>
          </p:nvPr>
        </p:nvSpPr>
        <p:spPr>
          <a:xfrm>
            <a:off x="491319" y="85619"/>
            <a:ext cx="4412419" cy="1431203"/>
          </a:xfrm>
        </p:spPr>
        <p:txBody>
          <a:bodyPr vert="horz" lIns="91440" tIns="45720" rIns="91440" bIns="45720" rtlCol="0" anchor="t">
            <a:normAutofit fontScale="90000"/>
          </a:bodyPr>
          <a:lstStyle/>
          <a:p>
            <a:pPr algn="r"/>
            <a:r>
              <a:rPr lang="en-US" sz="3200" b="1" i="0" kern="1200" cap="all" baseline="0">
                <a:solidFill>
                  <a:schemeClr val="bg1"/>
                </a:solidFill>
                <a:latin typeface="+mj-lt"/>
                <a:ea typeface="+mj-ea"/>
                <a:cs typeface="+mj-cs"/>
              </a:rPr>
              <a:t>FINAL EVALAUATION METRICS AND CONCLUSIONS</a:t>
            </a:r>
            <a:endParaRPr lang="en-US" sz="3200" b="1" i="0" kern="1200" cap="all" baseline="0">
              <a:solidFill>
                <a:schemeClr val="bg1"/>
              </a:solidFill>
              <a:latin typeface="+mj-lt"/>
            </a:endParaRPr>
          </a:p>
        </p:txBody>
      </p:sp>
      <p:sp>
        <p:nvSpPr>
          <p:cNvPr id="13"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15" name="Straight Connector 14">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7"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5" name="TextBox 4">
            <a:extLst>
              <a:ext uri="{FF2B5EF4-FFF2-40B4-BE49-F238E27FC236}">
                <a16:creationId xmlns:a16="http://schemas.microsoft.com/office/drawing/2014/main" id="{71464270-0890-79B8-1280-32D1D8BED0FE}"/>
              </a:ext>
            </a:extLst>
          </p:cNvPr>
          <p:cNvSpPr txBox="1"/>
          <p:nvPr/>
        </p:nvSpPr>
        <p:spPr>
          <a:xfrm>
            <a:off x="298544" y="1535373"/>
            <a:ext cx="4933097"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2000">
                <a:solidFill>
                  <a:schemeClr val="bg1"/>
                </a:solidFill>
                <a:latin typeface="Sabon Next LT"/>
                <a:cs typeface="Sabon Next LT"/>
              </a:rPr>
              <a:t>Firstly we see whose accuracy values are high, Excluding AdaBoost and Naïve bayes other models have high accuracy.</a:t>
            </a:r>
          </a:p>
          <a:p>
            <a:pPr marL="285750" indent="-285750">
              <a:buFont typeface="Wingdings"/>
              <a:buChar char="Ø"/>
            </a:pPr>
            <a:r>
              <a:rPr lang="en-US" sz="2000">
                <a:solidFill>
                  <a:schemeClr val="bg1"/>
                </a:solidFill>
                <a:latin typeface="Sabon Next LT"/>
                <a:ea typeface="+mn-lt"/>
                <a:cs typeface="+mn-lt"/>
              </a:rPr>
              <a:t>Then we see SVM, RF, GBM, XGBM, LR have 100% accuracy which leads to overfitting so we don’t consider these.</a:t>
            </a:r>
          </a:p>
          <a:p>
            <a:pPr marL="285750" indent="-285750">
              <a:buFont typeface="Wingdings"/>
              <a:buChar char="Ø"/>
            </a:pPr>
            <a:r>
              <a:rPr lang="en-US" sz="2000">
                <a:solidFill>
                  <a:schemeClr val="bg1"/>
                </a:solidFill>
                <a:latin typeface="Sabon Next LT"/>
                <a:ea typeface="+mn-lt"/>
                <a:cs typeface="+mn-lt"/>
              </a:rPr>
              <a:t>Then we see LGBM, DT have same accuracy.</a:t>
            </a:r>
          </a:p>
          <a:p>
            <a:pPr marL="285750" indent="-285750">
              <a:buFont typeface="Wingdings"/>
              <a:buChar char="Ø"/>
            </a:pPr>
            <a:r>
              <a:rPr lang="en-US" sz="2000">
                <a:solidFill>
                  <a:schemeClr val="bg1"/>
                </a:solidFill>
                <a:latin typeface="Sabon Next LT"/>
                <a:cs typeface="Sabon Next LT"/>
              </a:rPr>
              <a:t>So we finally see F1 score which considers harmonic mean of both precision and recall. Here Decision tree has higher F1-score. </a:t>
            </a:r>
          </a:p>
          <a:p>
            <a:pPr marL="285750" indent="-285750">
              <a:buFont typeface="Wingdings"/>
              <a:buChar char="Ø"/>
            </a:pPr>
            <a:r>
              <a:rPr lang="en-US" sz="2000">
                <a:solidFill>
                  <a:schemeClr val="bg1"/>
                </a:solidFill>
                <a:latin typeface="Sabon Next LT"/>
                <a:ea typeface="+mn-lt"/>
                <a:cs typeface="+mn-lt"/>
              </a:rPr>
              <a:t>So we consider Decision tree as our final model.</a:t>
            </a:r>
          </a:p>
        </p:txBody>
      </p:sp>
      <p:pic>
        <p:nvPicPr>
          <p:cNvPr id="3" name="Picture 5" descr="A table with numbers and letters&#10;&#10;Description automatically generated">
            <a:extLst>
              <a:ext uri="{FF2B5EF4-FFF2-40B4-BE49-F238E27FC236}">
                <a16:creationId xmlns:a16="http://schemas.microsoft.com/office/drawing/2014/main" id="{BB07CE29-C477-3208-0144-EC6306C18D62}"/>
              </a:ext>
            </a:extLst>
          </p:cNvPr>
          <p:cNvPicPr>
            <a:picLocks noChangeAspect="1"/>
          </p:cNvPicPr>
          <p:nvPr/>
        </p:nvPicPr>
        <p:blipFill>
          <a:blip r:embed="rId2"/>
          <a:stretch>
            <a:fillRect/>
          </a:stretch>
        </p:blipFill>
        <p:spPr>
          <a:xfrm>
            <a:off x="5983717" y="2284586"/>
            <a:ext cx="5597855" cy="3396452"/>
          </a:xfrm>
          <a:prstGeom prst="rect">
            <a:avLst/>
          </a:prstGeom>
        </p:spPr>
      </p:pic>
    </p:spTree>
    <p:extLst>
      <p:ext uri="{BB962C8B-B14F-4D97-AF65-F5344CB8AC3E}">
        <p14:creationId xmlns:p14="http://schemas.microsoft.com/office/powerpoint/2010/main" val="7110097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8CDF1A-86F0-C2F3-01B2-07655BB17922}"/>
              </a:ext>
            </a:extLst>
          </p:cNvPr>
          <p:cNvSpPr>
            <a:spLocks noGrp="1"/>
          </p:cNvSpPr>
          <p:nvPr>
            <p:ph type="title"/>
          </p:nvPr>
        </p:nvSpPr>
        <p:spPr>
          <a:xfrm>
            <a:off x="6400718" y="501651"/>
            <a:ext cx="4429459" cy="840524"/>
          </a:xfrm>
        </p:spPr>
        <p:txBody>
          <a:bodyPr anchor="b">
            <a:normAutofit/>
          </a:bodyPr>
          <a:lstStyle/>
          <a:p>
            <a:r>
              <a:rPr lang="en-US" sz="4600"/>
              <a:t>DEPLOYMENT</a:t>
            </a:r>
          </a:p>
        </p:txBody>
      </p:sp>
      <p:sp>
        <p:nvSpPr>
          <p:cNvPr id="13" name="Rectangle 12">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 program&#10;&#10;Description automatically generated">
            <a:extLst>
              <a:ext uri="{FF2B5EF4-FFF2-40B4-BE49-F238E27FC236}">
                <a16:creationId xmlns:a16="http://schemas.microsoft.com/office/drawing/2014/main" id="{B7ECF055-9AE7-FBB5-B6BD-7E5FFA3E478E}"/>
              </a:ext>
            </a:extLst>
          </p:cNvPr>
          <p:cNvPicPr>
            <a:picLocks noChangeAspect="1"/>
          </p:cNvPicPr>
          <p:nvPr/>
        </p:nvPicPr>
        <p:blipFill>
          <a:blip r:embed="rId2"/>
          <a:stretch>
            <a:fillRect/>
          </a:stretch>
        </p:blipFill>
        <p:spPr>
          <a:xfrm>
            <a:off x="279143" y="921619"/>
            <a:ext cx="5221625" cy="4946524"/>
          </a:xfrm>
          <a:prstGeom prst="rect">
            <a:avLst/>
          </a:prstGeom>
        </p:spPr>
      </p:pic>
      <p:sp>
        <p:nvSpPr>
          <p:cNvPr id="8" name="Content Placeholder 7">
            <a:extLst>
              <a:ext uri="{FF2B5EF4-FFF2-40B4-BE49-F238E27FC236}">
                <a16:creationId xmlns:a16="http://schemas.microsoft.com/office/drawing/2014/main" id="{85E29D14-3E68-A515-58A0-F9A5FF052592}"/>
              </a:ext>
            </a:extLst>
          </p:cNvPr>
          <p:cNvSpPr>
            <a:spLocks noGrp="1"/>
          </p:cNvSpPr>
          <p:nvPr>
            <p:ph idx="1"/>
          </p:nvPr>
        </p:nvSpPr>
        <p:spPr>
          <a:xfrm>
            <a:off x="6403956" y="1781564"/>
            <a:ext cx="4423348" cy="4574785"/>
          </a:xfrm>
        </p:spPr>
        <p:txBody>
          <a:bodyPr anchor="t">
            <a:normAutofit/>
          </a:bodyPr>
          <a:lstStyle/>
          <a:p>
            <a:pPr>
              <a:buFont typeface="Wingdings" panose="020B0604020202020204" pitchFamily="34" charset="0"/>
              <a:buChar char="Ø"/>
            </a:pPr>
            <a:r>
              <a:rPr lang="en-US" sz="1800"/>
              <a:t>Firstly assign x and y variables.</a:t>
            </a:r>
          </a:p>
          <a:p>
            <a:pPr>
              <a:buFont typeface="Wingdings" panose="020B0604020202020204" pitchFamily="34" charset="0"/>
              <a:buChar char="Ø"/>
            </a:pPr>
            <a:r>
              <a:rPr lang="en-US" sz="1800"/>
              <a:t>Then vectorize the x variable.</a:t>
            </a:r>
          </a:p>
          <a:p>
            <a:pPr>
              <a:buFont typeface="Wingdings" panose="020B0604020202020204" pitchFamily="34" charset="0"/>
              <a:buChar char="Ø"/>
            </a:pPr>
            <a:r>
              <a:rPr lang="en-US" sz="1800"/>
              <a:t>Then fit the final model on x and y variable which is decision tree model.</a:t>
            </a:r>
          </a:p>
          <a:p>
            <a:pPr>
              <a:buFont typeface="Wingdings" panose="020B0604020202020204" pitchFamily="34" charset="0"/>
              <a:buChar char="Ø"/>
            </a:pPr>
            <a:r>
              <a:rPr lang="en-US" sz="1800"/>
              <a:t>Convert the final model into a pickle file which is </a:t>
            </a:r>
            <a:r>
              <a:rPr lang="en-US" sz="1800">
                <a:solidFill>
                  <a:srgbClr val="040C28"/>
                </a:solidFill>
                <a:ea typeface="+mn-lt"/>
                <a:cs typeface="+mn-lt"/>
              </a:rPr>
              <a:t>the process of converting a Python object into a byte stream to store it in a file/database, maintaining program state across sessions, or transport data over the network</a:t>
            </a:r>
            <a:r>
              <a:rPr lang="en-US" sz="1800">
                <a:solidFill>
                  <a:srgbClr val="202124"/>
                </a:solidFill>
                <a:ea typeface="+mn-lt"/>
                <a:cs typeface="+mn-lt"/>
              </a:rPr>
              <a:t>.</a:t>
            </a:r>
            <a:endParaRPr lang="en-US" sz="1800"/>
          </a:p>
          <a:p>
            <a:pPr>
              <a:buFont typeface="Wingdings" panose="020B0604020202020204" pitchFamily="34" charset="0"/>
              <a:buChar char="Ø"/>
            </a:pPr>
            <a:r>
              <a:rPr lang="en-US" sz="1800">
                <a:solidFill>
                  <a:srgbClr val="202124"/>
                </a:solidFill>
              </a:rPr>
              <a:t>We also convert the vectorizer which is TF-IDF vector into a pickle file.</a:t>
            </a:r>
          </a:p>
          <a:p>
            <a:pPr>
              <a:buFont typeface="Wingdings" panose="020B0604020202020204" pitchFamily="34" charset="0"/>
              <a:buChar char="Ø"/>
            </a:pPr>
            <a:endParaRPr lang="en-US" sz="1800"/>
          </a:p>
        </p:txBody>
      </p:sp>
      <p:cxnSp>
        <p:nvCxnSpPr>
          <p:cNvPr id="15" name="Straight Connector 14">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23366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6448D0-C418-7D71-6EAF-E4064F416DC8}"/>
              </a:ext>
            </a:extLst>
          </p:cNvPr>
          <p:cNvSpPr>
            <a:spLocks noGrp="1"/>
          </p:cNvSpPr>
          <p:nvPr>
            <p:ph type="title"/>
          </p:nvPr>
        </p:nvSpPr>
        <p:spPr>
          <a:xfrm>
            <a:off x="445827" y="301709"/>
            <a:ext cx="4412419" cy="669203"/>
          </a:xfrm>
        </p:spPr>
        <p:txBody>
          <a:bodyPr vert="horz" lIns="91440" tIns="45720" rIns="91440" bIns="45720" rtlCol="0" anchor="t">
            <a:normAutofit fontScale="90000"/>
          </a:bodyPr>
          <a:lstStyle/>
          <a:p>
            <a:pPr algn="r"/>
            <a:r>
              <a:rPr lang="en-US" b="1" i="0" kern="1200" cap="all" baseline="0">
                <a:solidFill>
                  <a:schemeClr val="bg1"/>
                </a:solidFill>
                <a:latin typeface="+mj-lt"/>
                <a:ea typeface="+mj-ea"/>
                <a:cs typeface="+mj-cs"/>
              </a:rPr>
              <a:t>DEPLOYMENT</a:t>
            </a:r>
          </a:p>
        </p:txBody>
      </p:sp>
      <p:sp>
        <p:nvSpPr>
          <p:cNvPr id="26" name="!!plus graphic">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28" name="!!Straight Connector">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98246"/>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4" name="Content Placeholder 3" descr="A screen shot of a computer program&#10;&#10;Description automatically generated">
            <a:extLst>
              <a:ext uri="{FF2B5EF4-FFF2-40B4-BE49-F238E27FC236}">
                <a16:creationId xmlns:a16="http://schemas.microsoft.com/office/drawing/2014/main" id="{A7663AED-FCE6-EA09-5F70-F292A200EF7D}"/>
              </a:ext>
            </a:extLst>
          </p:cNvPr>
          <p:cNvPicPr>
            <a:picLocks noGrp="1" noChangeAspect="1"/>
          </p:cNvPicPr>
          <p:nvPr>
            <p:ph idx="1"/>
          </p:nvPr>
        </p:nvPicPr>
        <p:blipFill rotWithShape="1">
          <a:blip r:embed="rId2"/>
          <a:srcRect r="15000" b="1"/>
          <a:stretch/>
        </p:blipFill>
        <p:spPr>
          <a:xfrm>
            <a:off x="5986926" y="1598246"/>
            <a:ext cx="5569864" cy="4783504"/>
          </a:xfrm>
          <a:prstGeom prst="rect">
            <a:avLst/>
          </a:prstGeom>
        </p:spPr>
      </p:pic>
      <p:sp>
        <p:nvSpPr>
          <p:cNvPr id="30" name="!!circle graphic">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5" name="TextBox 4">
            <a:extLst>
              <a:ext uri="{FF2B5EF4-FFF2-40B4-BE49-F238E27FC236}">
                <a16:creationId xmlns:a16="http://schemas.microsoft.com/office/drawing/2014/main" id="{D52E5D4D-B947-E9D2-057F-034A4D915CAB}"/>
              </a:ext>
            </a:extLst>
          </p:cNvPr>
          <p:cNvSpPr txBox="1"/>
          <p:nvPr/>
        </p:nvSpPr>
        <p:spPr>
          <a:xfrm>
            <a:off x="199029" y="1151529"/>
            <a:ext cx="5004179"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sz="2000" dirty="0"/>
              <a:t>Firstly give the title and </a:t>
            </a:r>
            <a:r>
              <a:rPr lang="en-US" sz="2000" dirty="0" err="1"/>
              <a:t>subheader</a:t>
            </a:r>
            <a:r>
              <a:rPr lang="en-US" sz="2000" dirty="0"/>
              <a:t>.</a:t>
            </a:r>
          </a:p>
          <a:p>
            <a:pPr marL="285750" indent="-285750">
              <a:buFont typeface="Wingdings"/>
              <a:buChar char="v"/>
            </a:pPr>
            <a:r>
              <a:rPr lang="en-US" sz="2000" dirty="0"/>
              <a:t>Write a function to display the files, if the file is in .docx format we use docx2txt module to convert docx to text and also use </a:t>
            </a:r>
            <a:r>
              <a:rPr lang="en-US" sz="2000" dirty="0" err="1"/>
              <a:t>pdfplumber</a:t>
            </a:r>
            <a:r>
              <a:rPr lang="en-US" sz="2000" dirty="0"/>
              <a:t> module to convert pdf file into text format.</a:t>
            </a:r>
          </a:p>
          <a:p>
            <a:pPr marL="285750" indent="-285750">
              <a:buFont typeface="Wingdings"/>
              <a:buChar char="v"/>
            </a:pPr>
            <a:r>
              <a:rPr lang="en-US" sz="2000"/>
              <a:t>Also write preprocess function which cleans the text.</a:t>
            </a:r>
          </a:p>
          <a:p>
            <a:pPr marL="285750" indent="-285750">
              <a:buFont typeface="Wingdings"/>
              <a:buChar char="ü"/>
            </a:pPr>
            <a:r>
              <a:rPr lang="en-US" sz="2000"/>
              <a:t>Convert text into string, lower case characters.</a:t>
            </a:r>
          </a:p>
          <a:p>
            <a:pPr marL="285750" indent="-285750">
              <a:buFont typeface="Wingdings"/>
              <a:buChar char="ü"/>
            </a:pPr>
            <a:r>
              <a:rPr lang="en-US" sz="2000" dirty="0"/>
              <a:t>Convert </a:t>
            </a:r>
            <a:r>
              <a:rPr lang="en-US" sz="2000" dirty="0" err="1"/>
              <a:t>puntuations</a:t>
            </a:r>
            <a:r>
              <a:rPr lang="en-US" sz="2000" dirty="0"/>
              <a:t>, html, http and numbers into blank. </a:t>
            </a:r>
          </a:p>
          <a:p>
            <a:pPr marL="285750" indent="-285750">
              <a:buFont typeface="Wingdings"/>
              <a:buChar char="ü"/>
            </a:pPr>
            <a:r>
              <a:rPr lang="en-US" sz="2000" dirty="0"/>
              <a:t>Tokenize the text using </a:t>
            </a:r>
            <a:r>
              <a:rPr lang="en-US" sz="2000" dirty="0" err="1"/>
              <a:t>RegexpTokenizer</a:t>
            </a:r>
            <a:r>
              <a:rPr lang="en-US" sz="2000" dirty="0"/>
              <a:t>.</a:t>
            </a:r>
          </a:p>
          <a:p>
            <a:pPr marL="285750" indent="-285750">
              <a:buFont typeface="Wingdings"/>
              <a:buChar char="ü"/>
            </a:pPr>
            <a:r>
              <a:rPr lang="en-US" sz="2000" dirty="0"/>
              <a:t>Remove </a:t>
            </a:r>
            <a:r>
              <a:rPr lang="en-US" sz="2000" dirty="0" err="1"/>
              <a:t>stopwords</a:t>
            </a:r>
            <a:endParaRPr lang="en-US" sz="2000" dirty="0"/>
          </a:p>
          <a:p>
            <a:pPr marL="285750" indent="-285750">
              <a:buFont typeface="Wingdings"/>
              <a:buChar char="ü"/>
            </a:pPr>
            <a:r>
              <a:rPr lang="en-US" sz="2000"/>
              <a:t>Lemmatize the text and join all the words.</a:t>
            </a:r>
          </a:p>
          <a:p>
            <a:endParaRPr lang="en-US" sz="2000"/>
          </a:p>
        </p:txBody>
      </p:sp>
    </p:spTree>
    <p:extLst>
      <p:ext uri="{BB962C8B-B14F-4D97-AF65-F5344CB8AC3E}">
        <p14:creationId xmlns:p14="http://schemas.microsoft.com/office/powerpoint/2010/main" val="335816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C3C3FFB-9397-C551-DF91-9DB82C1CDD5C}"/>
              </a:ext>
            </a:extLst>
          </p:cNvPr>
          <p:cNvSpPr>
            <a:spLocks noGrp="1"/>
          </p:cNvSpPr>
          <p:nvPr>
            <p:ph type="title"/>
          </p:nvPr>
        </p:nvSpPr>
        <p:spPr>
          <a:xfrm>
            <a:off x="6691834" y="467271"/>
            <a:ext cx="4150182" cy="778731"/>
          </a:xfrm>
        </p:spPr>
        <p:txBody>
          <a:bodyPr anchor="b">
            <a:normAutofit/>
          </a:bodyPr>
          <a:lstStyle/>
          <a:p>
            <a:r>
              <a:rPr lang="en-US"/>
              <a:t>DEPLOYMENT</a:t>
            </a:r>
          </a:p>
        </p:txBody>
      </p:sp>
      <p:sp>
        <p:nvSpPr>
          <p:cNvPr id="23" name="Oval 22">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27"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pic>
        <p:nvPicPr>
          <p:cNvPr id="4" name="Content Placeholder 3" descr="A screen shot of a computer program&#10;&#10;Description automatically generated">
            <a:extLst>
              <a:ext uri="{FF2B5EF4-FFF2-40B4-BE49-F238E27FC236}">
                <a16:creationId xmlns:a16="http://schemas.microsoft.com/office/drawing/2014/main" id="{F3C33869-9579-1056-7888-575DCDE2A506}"/>
              </a:ext>
            </a:extLst>
          </p:cNvPr>
          <p:cNvPicPr>
            <a:picLocks noChangeAspect="1"/>
          </p:cNvPicPr>
          <p:nvPr/>
        </p:nvPicPr>
        <p:blipFill rotWithShape="1">
          <a:blip r:embed="rId2"/>
          <a:srcRect r="49528" b="2"/>
          <a:stretch/>
        </p:blipFill>
        <p:spPr>
          <a:xfrm>
            <a:off x="1238238" y="1448957"/>
            <a:ext cx="3934388" cy="3952579"/>
          </a:xfrm>
          <a:prstGeom prst="rect">
            <a:avLst/>
          </a:prstGeom>
        </p:spPr>
      </p:pic>
      <p:sp>
        <p:nvSpPr>
          <p:cNvPr id="9" name="Content Placeholder 8">
            <a:extLst>
              <a:ext uri="{FF2B5EF4-FFF2-40B4-BE49-F238E27FC236}">
                <a16:creationId xmlns:a16="http://schemas.microsoft.com/office/drawing/2014/main" id="{0816AA64-3F10-30C6-448C-5C942FB4C676}"/>
              </a:ext>
            </a:extLst>
          </p:cNvPr>
          <p:cNvSpPr>
            <a:spLocks noGrp="1"/>
          </p:cNvSpPr>
          <p:nvPr>
            <p:ph idx="1"/>
          </p:nvPr>
        </p:nvSpPr>
        <p:spPr>
          <a:xfrm>
            <a:off x="6695359" y="1648789"/>
            <a:ext cx="4158031" cy="4244528"/>
          </a:xfrm>
        </p:spPr>
        <p:txBody>
          <a:bodyPr anchor="t">
            <a:normAutofit/>
          </a:bodyPr>
          <a:lstStyle/>
          <a:p>
            <a:pPr>
              <a:buFont typeface="Wingdings" panose="020B0604020202020204" pitchFamily="34" charset="0"/>
              <a:buChar char="Ø"/>
            </a:pPr>
            <a:r>
              <a:rPr lang="en-US" sz="2400" dirty="0">
                <a:latin typeface="Georgia Pro Cond Light"/>
              </a:rPr>
              <a:t>Write a function to extract skills </a:t>
            </a:r>
            <a:r>
              <a:rPr lang="en-US" sz="2400">
                <a:latin typeface="Georgia Pro Cond Light"/>
              </a:rPr>
              <a:t>from the resumes.</a:t>
            </a:r>
            <a:endParaRPr lang="en-US" sz="2400" dirty="0">
              <a:latin typeface="Georgia Pro Cond Light"/>
            </a:endParaRPr>
          </a:p>
          <a:p>
            <a:pPr>
              <a:buFont typeface="Wingdings" panose="020B0604020202020204" pitchFamily="34" charset="0"/>
              <a:buChar char="Ø"/>
            </a:pPr>
            <a:r>
              <a:rPr lang="en-US" sz="2400" dirty="0">
                <a:latin typeface="Georgia Pro Cond Light"/>
              </a:rPr>
              <a:t>Firstly take out all the nouns from the </a:t>
            </a:r>
            <a:r>
              <a:rPr lang="en-US" sz="2400">
                <a:latin typeface="Georgia Pro Cond Light"/>
              </a:rPr>
              <a:t>text.</a:t>
            </a:r>
            <a:endParaRPr lang="en-US" sz="2400" dirty="0">
              <a:latin typeface="Georgia Pro Cond Light"/>
            </a:endParaRPr>
          </a:p>
          <a:p>
            <a:pPr>
              <a:buFont typeface="Wingdings" panose="020B0604020202020204" pitchFamily="34" charset="0"/>
              <a:buChar char="Ø"/>
            </a:pPr>
            <a:r>
              <a:rPr lang="en-US" sz="2400" dirty="0">
                <a:latin typeface="Georgia Pro Cond Light"/>
              </a:rPr>
              <a:t>Take the reference of skills from skills.csv</a:t>
            </a:r>
            <a:r>
              <a:rPr lang="en-US" sz="2400">
                <a:latin typeface="Georgia Pro Cond Light"/>
              </a:rPr>
              <a:t> file from the internet</a:t>
            </a:r>
            <a:endParaRPr lang="en-US" sz="2400" dirty="0">
              <a:latin typeface="Georgia Pro Cond Light"/>
            </a:endParaRPr>
          </a:p>
          <a:p>
            <a:pPr>
              <a:buFont typeface="Wingdings" panose="020B0604020202020204" pitchFamily="34" charset="0"/>
              <a:buChar char="Ø"/>
            </a:pPr>
            <a:r>
              <a:rPr lang="en-US" sz="2400" dirty="0">
                <a:latin typeface="Georgia Pro Cond Light"/>
              </a:rPr>
              <a:t>If the skills are present in both the resume text and also the skills from .csv file then display those skills </a:t>
            </a:r>
          </a:p>
        </p:txBody>
      </p:sp>
      <p:sp>
        <p:nvSpPr>
          <p:cNvPr id="29"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31" name="Straight Connector 30">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63697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30C0765-5A38-4A34-880C-9CC4C2E14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8A37D1-DD73-7A4A-584B-49168D8D78F3}"/>
              </a:ext>
            </a:extLst>
          </p:cNvPr>
          <p:cNvSpPr>
            <a:spLocks noGrp="1"/>
          </p:cNvSpPr>
          <p:nvPr>
            <p:ph type="title"/>
          </p:nvPr>
        </p:nvSpPr>
        <p:spPr>
          <a:xfrm>
            <a:off x="646103" y="268204"/>
            <a:ext cx="5396215" cy="866333"/>
          </a:xfrm>
        </p:spPr>
        <p:txBody>
          <a:bodyPr vert="horz" lIns="91440" tIns="45720" rIns="91440" bIns="45720" rtlCol="0" anchor="b">
            <a:normAutofit fontScale="90000"/>
          </a:bodyPr>
          <a:lstStyle/>
          <a:p>
            <a:r>
              <a:rPr lang="en-US" sz="6000" kern="1200" dirty="0">
                <a:latin typeface="Avenir Next LT Pro"/>
              </a:rPr>
              <a:t>DEPLOYMENT</a:t>
            </a:r>
          </a:p>
        </p:txBody>
      </p:sp>
      <p:sp>
        <p:nvSpPr>
          <p:cNvPr id="21" name="Graphic 15">
            <a:extLst>
              <a:ext uri="{FF2B5EF4-FFF2-40B4-BE49-F238E27FC236}">
                <a16:creationId xmlns:a16="http://schemas.microsoft.com/office/drawing/2014/main" id="{B7DA268A-F88C-4936-8401-97C8C9861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71450" y="122968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22" name="Graphic 14">
            <a:extLst>
              <a:ext uri="{FF2B5EF4-FFF2-40B4-BE49-F238E27FC236}">
                <a16:creationId xmlns:a16="http://schemas.microsoft.com/office/drawing/2014/main" id="{2E48EAB8-CD1C-4BF5-A92C-BA11919E6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30230" y="145898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8" name="Graphic 16">
            <a:extLst>
              <a:ext uri="{FF2B5EF4-FFF2-40B4-BE49-F238E27FC236}">
                <a16:creationId xmlns:a16="http://schemas.microsoft.com/office/drawing/2014/main" id="{F66F957D-AE64-4187-90D7-B24F1CC27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55910" y="1974124"/>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
        <p:nvSpPr>
          <p:cNvPr id="7" name="TextBox 6">
            <a:extLst>
              <a:ext uri="{FF2B5EF4-FFF2-40B4-BE49-F238E27FC236}">
                <a16:creationId xmlns:a16="http://schemas.microsoft.com/office/drawing/2014/main" id="{9A549614-64F7-E292-2FE2-D55A4A559AB7}"/>
              </a:ext>
            </a:extLst>
          </p:cNvPr>
          <p:cNvSpPr txBox="1"/>
          <p:nvPr/>
        </p:nvSpPr>
        <p:spPr>
          <a:xfrm>
            <a:off x="646103" y="1299084"/>
            <a:ext cx="5066396" cy="524286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marL="342900" indent="-285750">
              <a:lnSpc>
                <a:spcPct val="90000"/>
              </a:lnSpc>
              <a:spcAft>
                <a:spcPts val="600"/>
              </a:spcAft>
              <a:buFont typeface="Wingdings" panose="020B0604020202020204" pitchFamily="34" charset="0"/>
              <a:buChar char="Ø"/>
            </a:pPr>
            <a:r>
              <a:rPr lang="en-US" sz="2400" dirty="0">
                <a:latin typeface="Verdana"/>
                <a:ea typeface="Verdana"/>
              </a:rPr>
              <a:t>Create a table with uploaded file name, predicted profile name and skills.</a:t>
            </a:r>
          </a:p>
          <a:p>
            <a:pPr marL="342900" indent="-285750">
              <a:lnSpc>
                <a:spcPct val="90000"/>
              </a:lnSpc>
              <a:spcAft>
                <a:spcPts val="600"/>
              </a:spcAft>
              <a:buFont typeface="Wingdings" panose="020B0604020202020204" pitchFamily="34" charset="0"/>
              <a:buChar char="Ø"/>
            </a:pPr>
            <a:r>
              <a:rPr lang="en-US" sz="2400" dirty="0">
                <a:latin typeface="Verdana"/>
                <a:ea typeface="Verdana"/>
              </a:rPr>
              <a:t>Load the pickle file of model and vectorizer.</a:t>
            </a:r>
          </a:p>
          <a:p>
            <a:pPr marL="342900" indent="-285750">
              <a:lnSpc>
                <a:spcPct val="90000"/>
              </a:lnSpc>
              <a:spcAft>
                <a:spcPts val="600"/>
              </a:spcAft>
              <a:buFont typeface="Wingdings" panose="020B0604020202020204" pitchFamily="34" charset="0"/>
              <a:buChar char="Ø"/>
            </a:pPr>
            <a:r>
              <a:rPr lang="en-US" sz="2400" dirty="0">
                <a:latin typeface="Verdana"/>
                <a:ea typeface="Verdana"/>
              </a:rPr>
              <a:t>Upload the resumes which are in docx or pdf format.</a:t>
            </a:r>
          </a:p>
          <a:p>
            <a:pPr marL="342900" indent="-285750">
              <a:lnSpc>
                <a:spcPct val="90000"/>
              </a:lnSpc>
              <a:spcAft>
                <a:spcPts val="600"/>
              </a:spcAft>
              <a:buFont typeface="Wingdings" panose="020B0604020202020204" pitchFamily="34" charset="0"/>
              <a:buChar char="Ø"/>
            </a:pPr>
            <a:r>
              <a:rPr lang="en-US" sz="2400" dirty="0">
                <a:latin typeface="Verdana"/>
                <a:ea typeface="Verdana"/>
              </a:rPr>
              <a:t>Convert the given file into text then predict on which category it belongs to and provide name and skills based on label.</a:t>
            </a:r>
          </a:p>
          <a:p>
            <a:pPr marL="342900" indent="-285750">
              <a:lnSpc>
                <a:spcPct val="90000"/>
              </a:lnSpc>
              <a:spcAft>
                <a:spcPts val="600"/>
              </a:spcAft>
              <a:buFont typeface="Wingdings" panose="020B0604020202020204" pitchFamily="34" charset="0"/>
              <a:buChar char="Ø"/>
            </a:pPr>
            <a:r>
              <a:rPr lang="en-US" sz="2400" dirty="0">
                <a:latin typeface="Verdana"/>
                <a:ea typeface="Verdana"/>
              </a:rPr>
              <a:t>Then finally show the given output into a table format.</a:t>
            </a:r>
          </a:p>
          <a:p>
            <a:pPr marL="285750" indent="-228600">
              <a:lnSpc>
                <a:spcPct val="90000"/>
              </a:lnSpc>
              <a:spcAft>
                <a:spcPts val="600"/>
              </a:spcAft>
              <a:buFont typeface="Arial" panose="020B0604020202020204" pitchFamily="34" charset="0"/>
              <a:buChar char="•"/>
            </a:pPr>
            <a:endParaRPr lang="en-US" sz="1700"/>
          </a:p>
        </p:txBody>
      </p:sp>
      <p:pic>
        <p:nvPicPr>
          <p:cNvPr id="3" name="Picture 2" descr="A screen shot of a computer program&#10;&#10;Description automatically generated">
            <a:extLst>
              <a:ext uri="{FF2B5EF4-FFF2-40B4-BE49-F238E27FC236}">
                <a16:creationId xmlns:a16="http://schemas.microsoft.com/office/drawing/2014/main" id="{87A6F44C-6085-9799-C701-5C9606F390B0}"/>
              </a:ext>
            </a:extLst>
          </p:cNvPr>
          <p:cNvPicPr>
            <a:picLocks noChangeAspect="1"/>
          </p:cNvPicPr>
          <p:nvPr/>
        </p:nvPicPr>
        <p:blipFill>
          <a:blip r:embed="rId2"/>
          <a:stretch>
            <a:fillRect/>
          </a:stretch>
        </p:blipFill>
        <p:spPr>
          <a:xfrm>
            <a:off x="6335854" y="641239"/>
            <a:ext cx="4874061" cy="5343426"/>
          </a:xfrm>
          <a:prstGeom prst="rect">
            <a:avLst/>
          </a:prstGeom>
        </p:spPr>
      </p:pic>
      <p:cxnSp>
        <p:nvCxnSpPr>
          <p:cNvPr id="20" name="Straight Connector 19">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0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0535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2FD33B50-DCFC-4FC8-86E6-220C100422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a:extLst>
              <a:ext uri="{FF2B5EF4-FFF2-40B4-BE49-F238E27FC236}">
                <a16:creationId xmlns:a16="http://schemas.microsoft.com/office/drawing/2014/main" id="{B0C822EA-49C6-4B57-89F4-2F6A54365C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23" name="Picture 4" descr="Three small houses as game pieces">
            <a:extLst>
              <a:ext uri="{FF2B5EF4-FFF2-40B4-BE49-F238E27FC236}">
                <a16:creationId xmlns:a16="http://schemas.microsoft.com/office/drawing/2014/main" id="{DF6887B2-D3B3-D530-22A0-236B0DF0E2D4}"/>
              </a:ext>
            </a:extLst>
          </p:cNvPr>
          <p:cNvPicPr>
            <a:picLocks noChangeAspect="1"/>
          </p:cNvPicPr>
          <p:nvPr/>
        </p:nvPicPr>
        <p:blipFill rotWithShape="1">
          <a:blip r:embed="rId2">
            <a:duotone>
              <a:schemeClr val="accent1">
                <a:shade val="45000"/>
                <a:satMod val="135000"/>
              </a:schemeClr>
              <a:prstClr val="white"/>
            </a:duotone>
            <a:alphaModFix amt="35000"/>
          </a:blip>
          <a:srcRect t="4675" r="-2" b="587"/>
          <a:stretch/>
        </p:blipFill>
        <p:spPr>
          <a:xfrm>
            <a:off x="20" y="-8877"/>
            <a:ext cx="12191980" cy="6858000"/>
          </a:xfrm>
          <a:prstGeom prst="rect">
            <a:avLst/>
          </a:prstGeom>
        </p:spPr>
      </p:pic>
      <p:sp>
        <p:nvSpPr>
          <p:cNvPr id="2" name="Title 1">
            <a:extLst>
              <a:ext uri="{FF2B5EF4-FFF2-40B4-BE49-F238E27FC236}">
                <a16:creationId xmlns:a16="http://schemas.microsoft.com/office/drawing/2014/main" id="{160A4915-9CFC-91DF-347C-B513858F106F}"/>
              </a:ext>
            </a:extLst>
          </p:cNvPr>
          <p:cNvSpPr>
            <a:spLocks noGrp="1"/>
          </p:cNvSpPr>
          <p:nvPr>
            <p:ph type="title"/>
          </p:nvPr>
        </p:nvSpPr>
        <p:spPr>
          <a:xfrm>
            <a:off x="882268" y="698643"/>
            <a:ext cx="5243394" cy="5189746"/>
          </a:xfrm>
        </p:spPr>
        <p:txBody>
          <a:bodyPr anchor="t">
            <a:normAutofit/>
          </a:bodyPr>
          <a:lstStyle/>
          <a:p>
            <a:r>
              <a:rPr lang="en-US" sz="6100">
                <a:solidFill>
                  <a:srgbClr val="FFFFFF"/>
                </a:solidFill>
              </a:rPr>
              <a:t>PROJECT OBJECTIVES</a:t>
            </a:r>
          </a:p>
        </p:txBody>
      </p:sp>
      <p:sp>
        <p:nvSpPr>
          <p:cNvPr id="2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0016"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8796"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54476"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cxnSp>
        <p:nvCxnSpPr>
          <p:cNvPr id="27" name="Straight Connector">
            <a:extLst>
              <a:ext uri="{FF2B5EF4-FFF2-40B4-BE49-F238E27FC236}">
                <a16:creationId xmlns:a16="http://schemas.microsoft.com/office/drawing/2014/main" id="{C27ECE09-20A7-4AE8-973B-F66776C111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0B60EF-0C90-DD91-6586-F515C99AB3BD}"/>
              </a:ext>
            </a:extLst>
          </p:cNvPr>
          <p:cNvSpPr>
            <a:spLocks noGrp="1"/>
          </p:cNvSpPr>
          <p:nvPr>
            <p:ph idx="1"/>
          </p:nvPr>
        </p:nvSpPr>
        <p:spPr>
          <a:xfrm>
            <a:off x="7229042" y="255091"/>
            <a:ext cx="4124758" cy="5745019"/>
          </a:xfrm>
        </p:spPr>
        <p:txBody>
          <a:bodyPr vert="horz" lIns="91440" tIns="45720" rIns="91440" bIns="45720" rtlCol="0" anchor="b">
            <a:normAutofit/>
          </a:bodyPr>
          <a:lstStyle/>
          <a:p>
            <a:pPr marL="0" indent="0">
              <a:buNone/>
            </a:pPr>
            <a:r>
              <a:rPr lang="en-US">
                <a:solidFill>
                  <a:srgbClr val="FFFFFF"/>
                </a:solidFill>
                <a:ea typeface="+mn-lt"/>
                <a:cs typeface="+mn-lt"/>
              </a:rPr>
              <a:t>EDA</a:t>
            </a:r>
            <a:endParaRPr lang="en-US">
              <a:solidFill>
                <a:srgbClr val="FFFFFF"/>
              </a:solidFill>
            </a:endParaRPr>
          </a:p>
          <a:p>
            <a:pPr marL="0" indent="0">
              <a:buNone/>
            </a:pPr>
            <a:endParaRPr lang="en-US">
              <a:solidFill>
                <a:srgbClr val="FFFFFF"/>
              </a:solidFill>
              <a:ea typeface="+mn-lt"/>
              <a:cs typeface="+mn-lt"/>
            </a:endParaRPr>
          </a:p>
          <a:p>
            <a:pPr marL="0" indent="0">
              <a:buNone/>
            </a:pPr>
            <a:r>
              <a:rPr lang="en-US">
                <a:solidFill>
                  <a:srgbClr val="FFFFFF"/>
                </a:solidFill>
                <a:ea typeface="+mn-lt"/>
                <a:cs typeface="+mn-lt"/>
              </a:rPr>
              <a:t>Model Building</a:t>
            </a:r>
            <a:endParaRPr lang="en-US">
              <a:solidFill>
                <a:srgbClr val="FFFFFF"/>
              </a:solidFill>
            </a:endParaRPr>
          </a:p>
          <a:p>
            <a:pPr marL="0" indent="0">
              <a:buNone/>
            </a:pPr>
            <a:endParaRPr lang="en-US">
              <a:solidFill>
                <a:srgbClr val="FFFFFF"/>
              </a:solidFill>
              <a:ea typeface="+mn-lt"/>
              <a:cs typeface="+mn-lt"/>
            </a:endParaRPr>
          </a:p>
          <a:p>
            <a:pPr marL="0" indent="0">
              <a:buNone/>
            </a:pPr>
            <a:r>
              <a:rPr lang="en-US">
                <a:solidFill>
                  <a:srgbClr val="FFFFFF"/>
                </a:solidFill>
                <a:ea typeface="+mn-lt"/>
                <a:cs typeface="+mn-lt"/>
              </a:rPr>
              <a:t>Model Evaluation and Feedback</a:t>
            </a:r>
            <a:endParaRPr lang="en-US">
              <a:solidFill>
                <a:srgbClr val="FFFFFF"/>
              </a:solidFill>
            </a:endParaRPr>
          </a:p>
          <a:p>
            <a:pPr marL="0" indent="0">
              <a:buNone/>
            </a:pPr>
            <a:endParaRPr lang="en-US">
              <a:solidFill>
                <a:srgbClr val="FFFFFF"/>
              </a:solidFill>
              <a:ea typeface="+mn-lt"/>
              <a:cs typeface="+mn-lt"/>
            </a:endParaRPr>
          </a:p>
          <a:p>
            <a:pPr marL="0" indent="0">
              <a:buNone/>
            </a:pPr>
            <a:r>
              <a:rPr lang="en-US">
                <a:solidFill>
                  <a:srgbClr val="FFFFFF"/>
                </a:solidFill>
                <a:ea typeface="+mn-lt"/>
                <a:cs typeface="+mn-lt"/>
              </a:rPr>
              <a:t>Deployment</a:t>
            </a:r>
            <a:endParaRPr lang="en-US">
              <a:solidFill>
                <a:srgbClr val="FFFFFF"/>
              </a:solidFill>
            </a:endParaRPr>
          </a:p>
          <a:p>
            <a:pPr marL="0" indent="0">
              <a:buNone/>
            </a:pPr>
            <a:endParaRPr lang="en-US">
              <a:solidFill>
                <a:srgbClr val="FFFFFF"/>
              </a:solidFill>
              <a:ea typeface="+mn-lt"/>
              <a:cs typeface="+mn-lt"/>
            </a:endParaRPr>
          </a:p>
          <a:p>
            <a:pPr marL="0" indent="0">
              <a:buNone/>
            </a:pPr>
            <a:r>
              <a:rPr lang="en-US">
                <a:solidFill>
                  <a:srgbClr val="FFFFFF"/>
                </a:solidFill>
                <a:ea typeface="+mn-lt"/>
                <a:cs typeface="+mn-lt"/>
              </a:rPr>
              <a:t>Final Presentation</a:t>
            </a:r>
            <a:endParaRPr lang="en-US">
              <a:solidFill>
                <a:srgbClr val="FFFFFF"/>
              </a:solidFill>
            </a:endParaRPr>
          </a:p>
          <a:p>
            <a:endParaRPr lang="en-US">
              <a:solidFill>
                <a:srgbClr val="FFFFFF"/>
              </a:solidFill>
            </a:endParaRPr>
          </a:p>
        </p:txBody>
      </p:sp>
    </p:spTree>
    <p:extLst>
      <p:ext uri="{BB962C8B-B14F-4D97-AF65-F5344CB8AC3E}">
        <p14:creationId xmlns:p14="http://schemas.microsoft.com/office/powerpoint/2010/main" val="25984684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D4CDFDA-7019-38F0-CA28-0A48D19750E4}"/>
              </a:ext>
            </a:extLst>
          </p:cNvPr>
          <p:cNvSpPr txBox="1"/>
          <p:nvPr/>
        </p:nvSpPr>
        <p:spPr>
          <a:xfrm>
            <a:off x="966715" y="5771865"/>
            <a:ext cx="1071917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dirty="0"/>
              <a:t>We run the .</a:t>
            </a:r>
            <a:r>
              <a:rPr lang="en-US" dirty="0" err="1"/>
              <a:t>py</a:t>
            </a:r>
            <a:r>
              <a:rPr lang="en-US" dirty="0"/>
              <a:t> file in command prompt using </a:t>
            </a:r>
            <a:r>
              <a:rPr lang="en-US" b="1" dirty="0" err="1"/>
              <a:t>streamlit</a:t>
            </a:r>
            <a:r>
              <a:rPr lang="en-US" b="1" dirty="0"/>
              <a:t> run filename.py</a:t>
            </a:r>
            <a:r>
              <a:rPr lang="en-US" dirty="0"/>
              <a:t> command.</a:t>
            </a:r>
          </a:p>
          <a:p>
            <a:pPr marL="285750" indent="-285750">
              <a:buFont typeface="Wingdings"/>
              <a:buChar char="Ø"/>
            </a:pPr>
            <a:r>
              <a:rPr lang="en-US" dirty="0"/>
              <a:t>Then we see the file running as local host in the browser.</a:t>
            </a:r>
          </a:p>
          <a:p>
            <a:pPr marL="285750" indent="-285750">
              <a:buFont typeface="Wingdings"/>
              <a:buChar char="Ø"/>
            </a:pPr>
            <a:r>
              <a:rPr lang="en-US" dirty="0"/>
              <a:t>Here we select the files and then see the output.</a:t>
            </a:r>
          </a:p>
        </p:txBody>
      </p:sp>
      <p:pic>
        <p:nvPicPr>
          <p:cNvPr id="5" name="Content Placeholder 4" descr="A screenshot of a computer&#10;&#10;Description automatically generated">
            <a:extLst>
              <a:ext uri="{FF2B5EF4-FFF2-40B4-BE49-F238E27FC236}">
                <a16:creationId xmlns:a16="http://schemas.microsoft.com/office/drawing/2014/main" id="{66305275-311E-7F8F-3580-C71D261A703F}"/>
              </a:ext>
            </a:extLst>
          </p:cNvPr>
          <p:cNvPicPr>
            <a:picLocks noGrp="1" noChangeAspect="1"/>
          </p:cNvPicPr>
          <p:nvPr>
            <p:ph idx="1"/>
          </p:nvPr>
        </p:nvPicPr>
        <p:blipFill>
          <a:blip r:embed="rId2"/>
          <a:stretch>
            <a:fillRect/>
          </a:stretch>
        </p:blipFill>
        <p:spPr>
          <a:xfrm>
            <a:off x="963957" y="210641"/>
            <a:ext cx="10855487" cy="5500023"/>
          </a:xfrm>
        </p:spPr>
      </p:pic>
    </p:spTree>
    <p:extLst>
      <p:ext uri="{BB962C8B-B14F-4D97-AF65-F5344CB8AC3E}">
        <p14:creationId xmlns:p14="http://schemas.microsoft.com/office/powerpoint/2010/main" val="30547356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 shot of a computer screen&#10;&#10;Description automatically generated">
            <a:extLst>
              <a:ext uri="{FF2B5EF4-FFF2-40B4-BE49-F238E27FC236}">
                <a16:creationId xmlns:a16="http://schemas.microsoft.com/office/drawing/2014/main" id="{05F97128-CF4F-5B37-34E2-9DA15A1BB4DB}"/>
              </a:ext>
            </a:extLst>
          </p:cNvPr>
          <p:cNvPicPr>
            <a:picLocks noGrp="1" noChangeAspect="1"/>
          </p:cNvPicPr>
          <p:nvPr>
            <p:ph idx="1"/>
          </p:nvPr>
        </p:nvPicPr>
        <p:blipFill>
          <a:blip r:embed="rId2"/>
          <a:stretch>
            <a:fillRect/>
          </a:stretch>
        </p:blipFill>
        <p:spPr>
          <a:xfrm>
            <a:off x="1260056" y="472223"/>
            <a:ext cx="10115441" cy="6091426"/>
          </a:xfrm>
        </p:spPr>
      </p:pic>
    </p:spTree>
    <p:extLst>
      <p:ext uri="{BB962C8B-B14F-4D97-AF65-F5344CB8AC3E}">
        <p14:creationId xmlns:p14="http://schemas.microsoft.com/office/powerpoint/2010/main" val="10199633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732EA-C501-69FC-639B-CA8BFA484A2B}"/>
              </a:ext>
            </a:extLst>
          </p:cNvPr>
          <p:cNvSpPr>
            <a:spLocks noGrp="1"/>
          </p:cNvSpPr>
          <p:nvPr>
            <p:ph type="title"/>
          </p:nvPr>
        </p:nvSpPr>
        <p:spPr>
          <a:xfrm>
            <a:off x="838200" y="365125"/>
            <a:ext cx="10515600" cy="711414"/>
          </a:xfrm>
        </p:spPr>
        <p:txBody>
          <a:bodyPr/>
          <a:lstStyle/>
          <a:p>
            <a:r>
              <a:rPr lang="en-US" dirty="0">
                <a:latin typeface="Georgia Pro Cond Light"/>
              </a:rPr>
              <a:t>Challenges of the project and their solutions</a:t>
            </a:r>
          </a:p>
        </p:txBody>
      </p:sp>
      <p:sp>
        <p:nvSpPr>
          <p:cNvPr id="3" name="Content Placeholder 2">
            <a:extLst>
              <a:ext uri="{FF2B5EF4-FFF2-40B4-BE49-F238E27FC236}">
                <a16:creationId xmlns:a16="http://schemas.microsoft.com/office/drawing/2014/main" id="{EA30AB71-E989-A5AF-5EEA-E62F2030696F}"/>
              </a:ext>
            </a:extLst>
          </p:cNvPr>
          <p:cNvSpPr>
            <a:spLocks noGrp="1"/>
          </p:cNvSpPr>
          <p:nvPr>
            <p:ph idx="1"/>
          </p:nvPr>
        </p:nvSpPr>
        <p:spPr>
          <a:xfrm>
            <a:off x="838200" y="1313834"/>
            <a:ext cx="10515600" cy="4863129"/>
          </a:xfrm>
        </p:spPr>
        <p:txBody>
          <a:bodyPr vert="horz" lIns="91440" tIns="45720" rIns="91440" bIns="45720" rtlCol="0" anchor="t">
            <a:noAutofit/>
          </a:bodyPr>
          <a:lstStyle/>
          <a:p>
            <a:pPr>
              <a:buFont typeface="Wingdings" panose="020B0604020202020204" pitchFamily="34" charset="0"/>
              <a:buChar char="Ø"/>
            </a:pPr>
            <a:r>
              <a:rPr lang="en-US" sz="2400" dirty="0"/>
              <a:t>Firstly the biggest challenge was some of the files that were sent were .doc files, so we were not able to convert those files into text format, so the solution was we converted all the .doc files into .docx files with the help of internet, then those .docx files were converted into text format.</a:t>
            </a:r>
          </a:p>
          <a:p>
            <a:pPr>
              <a:buFont typeface="Wingdings" panose="020B0604020202020204" pitchFamily="34" charset="0"/>
              <a:buChar char="Ø"/>
            </a:pPr>
            <a:r>
              <a:rPr lang="en-US" sz="2400" dirty="0"/>
              <a:t>Another challenge was with naming, if we name one table as </a:t>
            </a:r>
            <a:r>
              <a:rPr lang="en-US" sz="2400" err="1"/>
              <a:t>xyz</a:t>
            </a:r>
            <a:r>
              <a:rPr lang="en-US" sz="2400" dirty="0"/>
              <a:t> and another as </a:t>
            </a:r>
            <a:r>
              <a:rPr lang="en-US" sz="2400" err="1"/>
              <a:t>abc</a:t>
            </a:r>
            <a:r>
              <a:rPr lang="en-US" sz="2400" dirty="0"/>
              <a:t> if we want </a:t>
            </a:r>
            <a:r>
              <a:rPr lang="en-US" sz="2400" err="1"/>
              <a:t>xyz</a:t>
            </a:r>
            <a:r>
              <a:rPr lang="en-US" sz="2400" dirty="0"/>
              <a:t> in the upcoming code we would get </a:t>
            </a:r>
            <a:r>
              <a:rPr lang="en-US" sz="2400" err="1"/>
              <a:t>abc</a:t>
            </a:r>
            <a:r>
              <a:rPr lang="en-US" sz="2400" dirty="0"/>
              <a:t>, so we distinctly named everything different and relatable to that topic like for Ex:- resumes which are cleaned are named as </a:t>
            </a:r>
            <a:r>
              <a:rPr lang="en-US" sz="2400" err="1"/>
              <a:t>cleaned_resumes</a:t>
            </a:r>
            <a:r>
              <a:rPr lang="en-US" sz="2400" dirty="0"/>
              <a:t> </a:t>
            </a:r>
          </a:p>
          <a:p>
            <a:pPr>
              <a:buFont typeface="Wingdings" panose="020B0604020202020204" pitchFamily="34" charset="0"/>
              <a:buChar char="Ø"/>
            </a:pPr>
            <a:r>
              <a:rPr lang="en-US" sz="2400" dirty="0"/>
              <a:t>Also about the evaluation metrics like accuracy would change whenever we rerun the code, so what we did is if the model is finalized then convert it into pickle file and then don’t rerun the file once again.</a:t>
            </a:r>
          </a:p>
          <a:p>
            <a:pPr marL="0" indent="0">
              <a:buNone/>
            </a:pPr>
            <a:endParaRPr lang="en-US" sz="2400" dirty="0"/>
          </a:p>
        </p:txBody>
      </p:sp>
    </p:spTree>
    <p:extLst>
      <p:ext uri="{BB962C8B-B14F-4D97-AF65-F5344CB8AC3E}">
        <p14:creationId xmlns:p14="http://schemas.microsoft.com/office/powerpoint/2010/main" val="11435295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3" name="Straight Connector 7">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24" name="Rectangle 9">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BA0F87-C70E-3113-ADCE-483E894B4B04}"/>
              </a:ext>
            </a:extLst>
          </p:cNvPr>
          <p:cNvSpPr>
            <a:spLocks noGrp="1"/>
          </p:cNvSpPr>
          <p:nvPr>
            <p:ph type="title"/>
          </p:nvPr>
        </p:nvSpPr>
        <p:spPr>
          <a:xfrm>
            <a:off x="793159" y="1377146"/>
            <a:ext cx="4076460" cy="3626217"/>
          </a:xfrm>
        </p:spPr>
        <p:txBody>
          <a:bodyPr vert="horz" lIns="91440" tIns="45720" rIns="91440" bIns="45720" rtlCol="0" anchor="b">
            <a:normAutofit/>
          </a:bodyPr>
          <a:lstStyle/>
          <a:p>
            <a:pPr algn="r"/>
            <a:r>
              <a:rPr lang="en-US" sz="7200" b="1" i="0" kern="1200" cap="all" baseline="0">
                <a:solidFill>
                  <a:schemeClr val="bg1"/>
                </a:solidFill>
                <a:latin typeface="+mj-lt"/>
                <a:ea typeface="+mj-ea"/>
                <a:cs typeface="+mj-cs"/>
              </a:rPr>
              <a:t>THANK YOU</a:t>
            </a:r>
          </a:p>
        </p:txBody>
      </p:sp>
      <p:pic>
        <p:nvPicPr>
          <p:cNvPr id="25" name="Picture 3" descr="Tying a bow in an arrangment of presents">
            <a:extLst>
              <a:ext uri="{FF2B5EF4-FFF2-40B4-BE49-F238E27FC236}">
                <a16:creationId xmlns:a16="http://schemas.microsoft.com/office/drawing/2014/main" id="{6D66ADCC-2A8F-50E9-D008-6069393F8BF6}"/>
              </a:ext>
            </a:extLst>
          </p:cNvPr>
          <p:cNvPicPr>
            <a:picLocks noChangeAspect="1"/>
          </p:cNvPicPr>
          <p:nvPr/>
        </p:nvPicPr>
        <p:blipFill rotWithShape="1">
          <a:blip r:embed="rId2">
            <a:duotone>
              <a:schemeClr val="accent2">
                <a:shade val="45000"/>
                <a:satMod val="135000"/>
              </a:schemeClr>
              <a:prstClr val="white"/>
            </a:duotone>
            <a:alphaModFix amt="51000"/>
          </a:blip>
          <a:srcRect l="18952" r="15591" b="-3"/>
          <a:stretch/>
        </p:blipFill>
        <p:spPr>
          <a:xfrm>
            <a:off x="5457027" y="10"/>
            <a:ext cx="6734973" cy="6857990"/>
          </a:xfrm>
          <a:prstGeom prst="rect">
            <a:avLst/>
          </a:prstGeom>
        </p:spPr>
      </p:pic>
      <p:sp>
        <p:nvSpPr>
          <p:cNvPr id="26"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57736" y="815001"/>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27" name="Graphic 15">
            <a:extLst>
              <a:ext uri="{FF2B5EF4-FFF2-40B4-BE49-F238E27FC236}">
                <a16:creationId xmlns:a16="http://schemas.microsoft.com/office/drawing/2014/main" id="{8550FED7-7C32-42BB-98DB-30272A63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16516" y="104429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cxnSp>
        <p:nvCxnSpPr>
          <p:cNvPr id="28" name="Straight Connector 15">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274341"/>
            <a:ext cx="11353800"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245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7CEB06-9A6E-73C7-7D39-AF6ADA552B0B}"/>
              </a:ext>
            </a:extLst>
          </p:cNvPr>
          <p:cNvSpPr>
            <a:spLocks noGrp="1"/>
          </p:cNvSpPr>
          <p:nvPr>
            <p:ph type="title"/>
          </p:nvPr>
        </p:nvSpPr>
        <p:spPr>
          <a:xfrm>
            <a:off x="5615690" y="635383"/>
            <a:ext cx="5366040" cy="2344840"/>
          </a:xfrm>
        </p:spPr>
        <p:txBody>
          <a:bodyPr anchor="b">
            <a:normAutofit/>
          </a:bodyPr>
          <a:lstStyle/>
          <a:p>
            <a:r>
              <a:rPr lang="en-US" sz="5100"/>
              <a:t>Exploratory Data Analysis(EDA)</a:t>
            </a:r>
          </a:p>
        </p:txBody>
      </p:sp>
      <p:pic>
        <p:nvPicPr>
          <p:cNvPr id="5" name="Picture 5" descr="A screenshot of a computer&#10;&#10;Description automatically generated">
            <a:extLst>
              <a:ext uri="{FF2B5EF4-FFF2-40B4-BE49-F238E27FC236}">
                <a16:creationId xmlns:a16="http://schemas.microsoft.com/office/drawing/2014/main" id="{57155140-39AF-E85A-8998-80FF3D9789B9}"/>
              </a:ext>
            </a:extLst>
          </p:cNvPr>
          <p:cNvPicPr>
            <a:picLocks noChangeAspect="1"/>
          </p:cNvPicPr>
          <p:nvPr/>
        </p:nvPicPr>
        <p:blipFill>
          <a:blip r:embed="rId2"/>
          <a:stretch>
            <a:fillRect/>
          </a:stretch>
        </p:blipFill>
        <p:spPr>
          <a:xfrm>
            <a:off x="571947" y="-1096"/>
            <a:ext cx="4627601" cy="3239570"/>
          </a:xfrm>
          <a:prstGeom prst="rect">
            <a:avLst/>
          </a:prstGeom>
        </p:spPr>
      </p:pic>
      <p:sp>
        <p:nvSpPr>
          <p:cNvPr id="26"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182" y="816972"/>
            <a:ext cx="171514" cy="171514"/>
          </a:xfrm>
          <a:custGeom>
            <a:avLst/>
            <a:gdLst>
              <a:gd name="connsiteX0" fmla="*/ 159873 w 171514"/>
              <a:gd name="connsiteY0" fmla="*/ 74116 h 171514"/>
              <a:gd name="connsiteX1" fmla="*/ 97398 w 171514"/>
              <a:gd name="connsiteY1" fmla="*/ 74116 h 171514"/>
              <a:gd name="connsiteX2" fmla="*/ 97398 w 171514"/>
              <a:gd name="connsiteY2" fmla="*/ 11641 h 171514"/>
              <a:gd name="connsiteX3" fmla="*/ 85757 w 171514"/>
              <a:gd name="connsiteY3" fmla="*/ 0 h 171514"/>
              <a:gd name="connsiteX4" fmla="*/ 74116 w 171514"/>
              <a:gd name="connsiteY4" fmla="*/ 11641 h 171514"/>
              <a:gd name="connsiteX5" fmla="*/ 74116 w 171514"/>
              <a:gd name="connsiteY5" fmla="*/ 74116 h 171514"/>
              <a:gd name="connsiteX6" fmla="*/ 11641 w 171514"/>
              <a:gd name="connsiteY6" fmla="*/ 74116 h 171514"/>
              <a:gd name="connsiteX7" fmla="*/ 0 w 171514"/>
              <a:gd name="connsiteY7" fmla="*/ 85757 h 171514"/>
              <a:gd name="connsiteX8" fmla="*/ 11641 w 171514"/>
              <a:gd name="connsiteY8" fmla="*/ 97398 h 171514"/>
              <a:gd name="connsiteX9" fmla="*/ 74116 w 171514"/>
              <a:gd name="connsiteY9" fmla="*/ 97398 h 171514"/>
              <a:gd name="connsiteX10" fmla="*/ 74116 w 171514"/>
              <a:gd name="connsiteY10" fmla="*/ 159873 h 171514"/>
              <a:gd name="connsiteX11" fmla="*/ 85757 w 171514"/>
              <a:gd name="connsiteY11" fmla="*/ 171514 h 171514"/>
              <a:gd name="connsiteX12" fmla="*/ 97398 w 171514"/>
              <a:gd name="connsiteY12" fmla="*/ 159873 h 171514"/>
              <a:gd name="connsiteX13" fmla="*/ 97398 w 171514"/>
              <a:gd name="connsiteY13" fmla="*/ 97398 h 171514"/>
              <a:gd name="connsiteX14" fmla="*/ 159873 w 171514"/>
              <a:gd name="connsiteY14" fmla="*/ 97398 h 171514"/>
              <a:gd name="connsiteX15" fmla="*/ 171514 w 171514"/>
              <a:gd name="connsiteY15" fmla="*/ 85757 h 171514"/>
              <a:gd name="connsiteX16" fmla="*/ 159873 w 171514"/>
              <a:gd name="connsiteY16" fmla="*/ 74116 h 171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4" h="171514">
                <a:moveTo>
                  <a:pt x="159873" y="74116"/>
                </a:moveTo>
                <a:lnTo>
                  <a:pt x="97398" y="74116"/>
                </a:lnTo>
                <a:lnTo>
                  <a:pt x="97398" y="11641"/>
                </a:lnTo>
                <a:cubicBezTo>
                  <a:pt x="97398" y="5212"/>
                  <a:pt x="92186" y="0"/>
                  <a:pt x="85757" y="0"/>
                </a:cubicBezTo>
                <a:cubicBezTo>
                  <a:pt x="79328" y="0"/>
                  <a:pt x="74116" y="5212"/>
                  <a:pt x="74116" y="11641"/>
                </a:cubicBezTo>
                <a:lnTo>
                  <a:pt x="74116" y="74116"/>
                </a:lnTo>
                <a:lnTo>
                  <a:pt x="11641" y="74116"/>
                </a:lnTo>
                <a:cubicBezTo>
                  <a:pt x="5212" y="74116"/>
                  <a:pt x="0" y="79328"/>
                  <a:pt x="0" y="85757"/>
                </a:cubicBezTo>
                <a:cubicBezTo>
                  <a:pt x="0" y="92186"/>
                  <a:pt x="5212" y="97398"/>
                  <a:pt x="11641" y="97398"/>
                </a:cubicBezTo>
                <a:lnTo>
                  <a:pt x="74116" y="97398"/>
                </a:lnTo>
                <a:lnTo>
                  <a:pt x="74116" y="159873"/>
                </a:lnTo>
                <a:cubicBezTo>
                  <a:pt x="74116" y="166302"/>
                  <a:pt x="79328" y="171514"/>
                  <a:pt x="85757" y="171514"/>
                </a:cubicBezTo>
                <a:cubicBezTo>
                  <a:pt x="92186" y="171514"/>
                  <a:pt x="97398" y="166302"/>
                  <a:pt x="97398" y="159873"/>
                </a:cubicBezTo>
                <a:lnTo>
                  <a:pt x="97398" y="97398"/>
                </a:lnTo>
                <a:lnTo>
                  <a:pt x="159873" y="97398"/>
                </a:lnTo>
                <a:cubicBezTo>
                  <a:pt x="166302" y="97398"/>
                  <a:pt x="171514" y="92186"/>
                  <a:pt x="171514" y="85757"/>
                </a:cubicBezTo>
                <a:cubicBezTo>
                  <a:pt x="171514" y="79328"/>
                  <a:pt x="166302" y="74116"/>
                  <a:pt x="159873" y="74116"/>
                </a:cubicBezTo>
                <a:close/>
              </a:path>
            </a:pathLst>
          </a:custGeom>
          <a:solidFill>
            <a:schemeClr val="accent4"/>
          </a:solidFill>
          <a:ln w="776" cap="flat">
            <a:noFill/>
            <a:prstDash val="solid"/>
            <a:miter/>
          </a:ln>
        </p:spPr>
        <p:txBody>
          <a:bodyPr rtlCol="0" anchor="ctr"/>
          <a:lstStyle/>
          <a:p>
            <a:endParaRPr lang="en-US"/>
          </a:p>
        </p:txBody>
      </p:sp>
      <p:sp>
        <p:nvSpPr>
          <p:cNvPr id="28"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7763" y="109982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4"/>
          </a:solidFill>
          <a:ln w="516" cap="flat">
            <a:noFill/>
            <a:prstDash val="solid"/>
            <a:miter/>
          </a:ln>
        </p:spPr>
        <p:txBody>
          <a:bodyPr rtlCol="0" anchor="ctr"/>
          <a:lstStyle/>
          <a:p>
            <a:endParaRPr lang="en-US"/>
          </a:p>
        </p:txBody>
      </p:sp>
      <p:sp>
        <p:nvSpPr>
          <p:cNvPr id="30"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637" y="147099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4"/>
          </a:solidFill>
          <a:ln w="751" cap="flat">
            <a:noFill/>
            <a:prstDash val="solid"/>
            <a:miter/>
          </a:ln>
        </p:spPr>
        <p:txBody>
          <a:bodyPr rtlCol="0" anchor="ctr"/>
          <a:lstStyle/>
          <a:p>
            <a:endParaRPr lang="en-US"/>
          </a:p>
        </p:txBody>
      </p:sp>
      <p:cxnSp>
        <p:nvCxnSpPr>
          <p:cNvPr id="32" name="Straight Connector 31">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Picture 4" descr="A screenshot of a computer&#10;&#10;Description automatically generated">
            <a:extLst>
              <a:ext uri="{FF2B5EF4-FFF2-40B4-BE49-F238E27FC236}">
                <a16:creationId xmlns:a16="http://schemas.microsoft.com/office/drawing/2014/main" id="{69DD8C2E-51B8-0255-85AA-E7D02F271C3D}"/>
              </a:ext>
            </a:extLst>
          </p:cNvPr>
          <p:cNvPicPr>
            <a:picLocks noChangeAspect="1"/>
          </p:cNvPicPr>
          <p:nvPr/>
        </p:nvPicPr>
        <p:blipFill>
          <a:blip r:embed="rId3"/>
          <a:stretch>
            <a:fillRect/>
          </a:stretch>
        </p:blipFill>
        <p:spPr>
          <a:xfrm>
            <a:off x="685679" y="3429546"/>
            <a:ext cx="4832176" cy="3236452"/>
          </a:xfrm>
          <a:prstGeom prst="rect">
            <a:avLst/>
          </a:prstGeom>
        </p:spPr>
      </p:pic>
      <p:sp>
        <p:nvSpPr>
          <p:cNvPr id="3" name="Content Placeholder 2">
            <a:extLst>
              <a:ext uri="{FF2B5EF4-FFF2-40B4-BE49-F238E27FC236}">
                <a16:creationId xmlns:a16="http://schemas.microsoft.com/office/drawing/2014/main" id="{B4A56CC1-EDDF-764A-9EEA-B85CC6AFEDC7}"/>
              </a:ext>
            </a:extLst>
          </p:cNvPr>
          <p:cNvSpPr>
            <a:spLocks noGrp="1"/>
          </p:cNvSpPr>
          <p:nvPr>
            <p:ph idx="1"/>
          </p:nvPr>
        </p:nvSpPr>
        <p:spPr>
          <a:xfrm>
            <a:off x="5615690" y="3429000"/>
            <a:ext cx="5366041" cy="2809114"/>
          </a:xfrm>
        </p:spPr>
        <p:txBody>
          <a:bodyPr vert="horz" lIns="91440" tIns="45720" rIns="91440" bIns="45720" rtlCol="0" anchor="t">
            <a:normAutofit/>
          </a:bodyPr>
          <a:lstStyle/>
          <a:p>
            <a:pPr>
              <a:buFont typeface="Wingdings" panose="020B0604020202020204" pitchFamily="34" charset="0"/>
              <a:buChar char="Ø"/>
            </a:pPr>
            <a:r>
              <a:rPr lang="en-US" sz="3200"/>
              <a:t>Extraction of text using </a:t>
            </a:r>
            <a:r>
              <a:rPr lang="en-US" sz="3200" err="1"/>
              <a:t>textract</a:t>
            </a:r>
            <a:r>
              <a:rPr lang="en-US" sz="3200"/>
              <a:t> module from all the resume files and also distributing them into four different categories.</a:t>
            </a:r>
          </a:p>
          <a:p>
            <a:pPr>
              <a:buFont typeface="Wingdings" panose="020B0604020202020204" pitchFamily="34" charset="0"/>
              <a:buChar char="Ø"/>
            </a:pPr>
            <a:endParaRPr lang="en-US" sz="1800"/>
          </a:p>
        </p:txBody>
      </p:sp>
    </p:spTree>
    <p:extLst>
      <p:ext uri="{BB962C8B-B14F-4D97-AF65-F5344CB8AC3E}">
        <p14:creationId xmlns:p14="http://schemas.microsoft.com/office/powerpoint/2010/main" val="3297665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CC84D-BCD1-C917-E175-A3B3D39929D5}"/>
              </a:ext>
            </a:extLst>
          </p:cNvPr>
          <p:cNvSpPr>
            <a:spLocks noGrp="1"/>
          </p:cNvSpPr>
          <p:nvPr>
            <p:ph type="title"/>
          </p:nvPr>
        </p:nvSpPr>
        <p:spPr>
          <a:xfrm>
            <a:off x="838200" y="240021"/>
            <a:ext cx="10515600" cy="711414"/>
          </a:xfrm>
        </p:spPr>
        <p:txBody>
          <a:bodyPr>
            <a:normAutofit/>
          </a:bodyPr>
          <a:lstStyle/>
          <a:p>
            <a:r>
              <a:rPr lang="en-US" b="1">
                <a:solidFill>
                  <a:schemeClr val="accent1">
                    <a:lumMod val="60000"/>
                    <a:lumOff val="40000"/>
                  </a:schemeClr>
                </a:solidFill>
                <a:latin typeface="Sabon Next LT"/>
                <a:cs typeface="Sabon Next LT"/>
              </a:rPr>
              <a:t>Example of a resume in </a:t>
            </a:r>
            <a:r>
              <a:rPr lang="en-US" b="1" err="1">
                <a:solidFill>
                  <a:schemeClr val="accent1">
                    <a:lumMod val="60000"/>
                    <a:lumOff val="40000"/>
                  </a:schemeClr>
                </a:solidFill>
                <a:latin typeface="Sabon Next LT"/>
                <a:cs typeface="Sabon Next LT"/>
              </a:rPr>
              <a:t>Dataframe</a:t>
            </a:r>
            <a:endParaRPr lang="en-US" b="1">
              <a:solidFill>
                <a:schemeClr val="accent1">
                  <a:lumMod val="60000"/>
                  <a:lumOff val="40000"/>
                </a:schemeClr>
              </a:solidFill>
              <a:latin typeface="Sabon Next LT"/>
              <a:cs typeface="Sabon Next LT"/>
            </a:endParaRPr>
          </a:p>
        </p:txBody>
      </p:sp>
      <p:pic>
        <p:nvPicPr>
          <p:cNvPr id="4" name="Picture 4" descr="A screenshot of a computer&#10;&#10;Description automatically generated">
            <a:extLst>
              <a:ext uri="{FF2B5EF4-FFF2-40B4-BE49-F238E27FC236}">
                <a16:creationId xmlns:a16="http://schemas.microsoft.com/office/drawing/2014/main" id="{B30B16E3-3059-4D26-1C71-15FC73591F1F}"/>
              </a:ext>
            </a:extLst>
          </p:cNvPr>
          <p:cNvPicPr>
            <a:picLocks noGrp="1" noChangeAspect="1"/>
          </p:cNvPicPr>
          <p:nvPr>
            <p:ph idx="1"/>
          </p:nvPr>
        </p:nvPicPr>
        <p:blipFill>
          <a:blip r:embed="rId2"/>
          <a:stretch>
            <a:fillRect/>
          </a:stretch>
        </p:blipFill>
        <p:spPr>
          <a:xfrm>
            <a:off x="838200" y="1010177"/>
            <a:ext cx="10515600" cy="5515936"/>
          </a:xfrm>
        </p:spPr>
      </p:pic>
    </p:spTree>
    <p:extLst>
      <p:ext uri="{BB962C8B-B14F-4D97-AF65-F5344CB8AC3E}">
        <p14:creationId xmlns:p14="http://schemas.microsoft.com/office/powerpoint/2010/main" val="1243763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31646-BC35-D8B4-0C84-6D6F8D9D2807}"/>
              </a:ext>
            </a:extLst>
          </p:cNvPr>
          <p:cNvSpPr>
            <a:spLocks noGrp="1"/>
          </p:cNvSpPr>
          <p:nvPr>
            <p:ph type="title"/>
          </p:nvPr>
        </p:nvSpPr>
        <p:spPr>
          <a:xfrm>
            <a:off x="838200" y="69424"/>
            <a:ext cx="10515600" cy="1120847"/>
          </a:xfrm>
        </p:spPr>
        <p:txBody>
          <a:bodyPr>
            <a:normAutofit fontScale="90000"/>
          </a:bodyPr>
          <a:lstStyle/>
          <a:p>
            <a:r>
              <a:rPr lang="en-US" b="1">
                <a:latin typeface="Sabon Next LT"/>
                <a:ea typeface="+mj-lt"/>
                <a:cs typeface="+mj-lt"/>
              </a:rPr>
              <a:t>Number and percentage of different category resume files</a:t>
            </a:r>
            <a:endParaRPr lang="en-US" b="1">
              <a:latin typeface="Sabon Next LT"/>
              <a:cs typeface="Sabon Next LT"/>
            </a:endParaRPr>
          </a:p>
        </p:txBody>
      </p:sp>
      <p:pic>
        <p:nvPicPr>
          <p:cNvPr id="4" name="Picture 4" descr="A graph of different colored rectangular shapes&#10;&#10;Description automatically generated">
            <a:extLst>
              <a:ext uri="{FF2B5EF4-FFF2-40B4-BE49-F238E27FC236}">
                <a16:creationId xmlns:a16="http://schemas.microsoft.com/office/drawing/2014/main" id="{6FF84481-CB1A-A8B8-074C-77104B5ED0BD}"/>
              </a:ext>
            </a:extLst>
          </p:cNvPr>
          <p:cNvPicPr>
            <a:picLocks noGrp="1" noChangeAspect="1"/>
          </p:cNvPicPr>
          <p:nvPr>
            <p:ph idx="1"/>
          </p:nvPr>
        </p:nvPicPr>
        <p:blipFill>
          <a:blip r:embed="rId2"/>
          <a:stretch>
            <a:fillRect/>
          </a:stretch>
        </p:blipFill>
        <p:spPr>
          <a:xfrm>
            <a:off x="837829" y="1370700"/>
            <a:ext cx="5307448" cy="4897248"/>
          </a:xfrm>
        </p:spPr>
      </p:pic>
      <p:pic>
        <p:nvPicPr>
          <p:cNvPr id="5" name="Picture 5" descr="A pie chart with different colored circles&#10;&#10;Description automatically generated">
            <a:extLst>
              <a:ext uri="{FF2B5EF4-FFF2-40B4-BE49-F238E27FC236}">
                <a16:creationId xmlns:a16="http://schemas.microsoft.com/office/drawing/2014/main" id="{A0C34F44-BCC9-93EA-D4D5-5F42D86E7066}"/>
              </a:ext>
            </a:extLst>
          </p:cNvPr>
          <p:cNvPicPr>
            <a:picLocks noChangeAspect="1"/>
          </p:cNvPicPr>
          <p:nvPr/>
        </p:nvPicPr>
        <p:blipFill>
          <a:blip r:embed="rId3"/>
          <a:stretch>
            <a:fillRect/>
          </a:stretch>
        </p:blipFill>
        <p:spPr>
          <a:xfrm>
            <a:off x="6532729" y="1580594"/>
            <a:ext cx="5154303" cy="4527050"/>
          </a:xfrm>
          <a:prstGeom prst="rect">
            <a:avLst/>
          </a:prstGeom>
        </p:spPr>
      </p:pic>
    </p:spTree>
    <p:extLst>
      <p:ext uri="{BB962C8B-B14F-4D97-AF65-F5344CB8AC3E}">
        <p14:creationId xmlns:p14="http://schemas.microsoft.com/office/powerpoint/2010/main" val="3050912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3">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EFE4DA-F08A-9529-D401-1E508AE2F65F}"/>
              </a:ext>
            </a:extLst>
          </p:cNvPr>
          <p:cNvSpPr>
            <a:spLocks noGrp="1"/>
          </p:cNvSpPr>
          <p:nvPr>
            <p:ph type="title"/>
          </p:nvPr>
        </p:nvSpPr>
        <p:spPr>
          <a:xfrm>
            <a:off x="6002659" y="171829"/>
            <a:ext cx="5350683" cy="669928"/>
          </a:xfrm>
        </p:spPr>
        <p:txBody>
          <a:bodyPr anchor="b">
            <a:normAutofit fontScale="90000"/>
          </a:bodyPr>
          <a:lstStyle/>
          <a:p>
            <a:r>
              <a:rPr lang="en-US" sz="4600" b="1">
                <a:latin typeface="Avenir Next LT Pro"/>
                <a:cs typeface="Sabon Next LT"/>
              </a:rPr>
              <a:t>Data Preprocessing</a:t>
            </a:r>
          </a:p>
        </p:txBody>
      </p:sp>
      <p:sp>
        <p:nvSpPr>
          <p:cNvPr id="21" name="Rectangle 15">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descr="A screenshot of a computer code&#10;&#10;Description automatically generated">
            <a:extLst>
              <a:ext uri="{FF2B5EF4-FFF2-40B4-BE49-F238E27FC236}">
                <a16:creationId xmlns:a16="http://schemas.microsoft.com/office/drawing/2014/main" id="{C4D42E71-3DC4-D02E-E491-0B445FB5E51C}"/>
              </a:ext>
            </a:extLst>
          </p:cNvPr>
          <p:cNvPicPr>
            <a:picLocks noGrp="1" noChangeAspect="1"/>
          </p:cNvPicPr>
          <p:nvPr>
            <p:ph idx="1"/>
          </p:nvPr>
        </p:nvPicPr>
        <p:blipFill>
          <a:blip r:embed="rId2"/>
          <a:stretch>
            <a:fillRect/>
          </a:stretch>
        </p:blipFill>
        <p:spPr>
          <a:xfrm>
            <a:off x="114614" y="172158"/>
            <a:ext cx="5549287" cy="6519803"/>
          </a:xfrm>
        </p:spPr>
      </p:pic>
      <p:cxnSp>
        <p:nvCxnSpPr>
          <p:cNvPr id="23"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A8D5060-4D77-8FE3-9EC0-61750E841903}"/>
              </a:ext>
            </a:extLst>
          </p:cNvPr>
          <p:cNvSpPr txBox="1"/>
          <p:nvPr/>
        </p:nvSpPr>
        <p:spPr>
          <a:xfrm>
            <a:off x="5999328" y="1848133"/>
            <a:ext cx="5444888"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2000"/>
              <a:t>Converting the text into string format.</a:t>
            </a:r>
          </a:p>
          <a:p>
            <a:pPr marL="285750" indent="-285750">
              <a:buFont typeface="Wingdings"/>
              <a:buChar char="Ø"/>
            </a:pPr>
            <a:r>
              <a:rPr lang="en-US" sz="2000"/>
              <a:t>Convert the characters into lower case.</a:t>
            </a:r>
          </a:p>
          <a:p>
            <a:pPr marL="285750" indent="-285750">
              <a:buFont typeface="Wingdings"/>
              <a:buChar char="Ø"/>
            </a:pPr>
            <a:r>
              <a:rPr lang="en-US" sz="2000"/>
              <a:t>Replace all html tags into blank space.</a:t>
            </a:r>
          </a:p>
          <a:p>
            <a:pPr marL="285750" indent="-285750">
              <a:buFont typeface="Wingdings"/>
              <a:buChar char="Ø"/>
            </a:pPr>
            <a:r>
              <a:rPr lang="en-US" sz="2000"/>
              <a:t>Replace punctuations into blank space.</a:t>
            </a:r>
          </a:p>
          <a:p>
            <a:pPr marL="285750" indent="-285750">
              <a:buFont typeface="Wingdings"/>
              <a:buChar char="Ø"/>
            </a:pPr>
            <a:r>
              <a:rPr lang="en-US" sz="2000"/>
              <a:t>Substitute http tags into blank space.</a:t>
            </a:r>
          </a:p>
          <a:p>
            <a:pPr marL="285750" indent="-285750">
              <a:buFont typeface="Wingdings"/>
              <a:buChar char="Ø"/>
            </a:pPr>
            <a:r>
              <a:rPr lang="en-US" sz="2000">
                <a:ea typeface="+mn-lt"/>
                <a:cs typeface="+mn-lt"/>
              </a:rPr>
              <a:t>Substitute</a:t>
            </a:r>
            <a:r>
              <a:rPr lang="en-US" sz="2000"/>
              <a:t> all numbers into blank space.</a:t>
            </a:r>
          </a:p>
          <a:p>
            <a:pPr marL="285750" indent="-285750">
              <a:buFont typeface="Wingdings"/>
              <a:buChar char="Ø"/>
            </a:pPr>
            <a:r>
              <a:rPr lang="en-US" sz="2000"/>
              <a:t>Use </a:t>
            </a:r>
            <a:r>
              <a:rPr lang="en-US" sz="2000" err="1"/>
              <a:t>RegexpTokenizer</a:t>
            </a:r>
            <a:r>
              <a:rPr lang="en-US" sz="2000"/>
              <a:t> to tokenize the text into words.</a:t>
            </a:r>
            <a:r>
              <a:rPr lang="en-US" sz="2000">
                <a:solidFill>
                  <a:srgbClr val="000000"/>
                </a:solidFill>
                <a:ea typeface="+mn-lt"/>
                <a:cs typeface="+mn-lt"/>
              </a:rPr>
              <a:t> It </a:t>
            </a:r>
            <a:r>
              <a:rPr lang="en-US" sz="2000">
                <a:solidFill>
                  <a:srgbClr val="242424"/>
                </a:solidFill>
                <a:ea typeface="+mn-lt"/>
                <a:cs typeface="+mn-lt"/>
              </a:rPr>
              <a:t>works by compiling our pattern, then calling </a:t>
            </a:r>
            <a:r>
              <a:rPr lang="en-US" sz="2000" err="1">
                <a:solidFill>
                  <a:srgbClr val="242424"/>
                </a:solidFill>
                <a:latin typeface="Consolas"/>
              </a:rPr>
              <a:t>re.findall</a:t>
            </a:r>
            <a:r>
              <a:rPr lang="en-US" sz="2000">
                <a:solidFill>
                  <a:srgbClr val="242424"/>
                </a:solidFill>
                <a:latin typeface="Consolas"/>
              </a:rPr>
              <a:t>()</a:t>
            </a:r>
            <a:r>
              <a:rPr lang="en-US" sz="2000">
                <a:solidFill>
                  <a:srgbClr val="242424"/>
                </a:solidFill>
                <a:ea typeface="+mn-lt"/>
                <a:cs typeface="+mn-lt"/>
              </a:rPr>
              <a:t>on our text. We could utilize this function to match alphanumeric tokens plus single quotes</a:t>
            </a:r>
          </a:p>
          <a:p>
            <a:pPr marL="285750" indent="-285750">
              <a:buFont typeface="Wingdings"/>
              <a:buChar char="Ø"/>
            </a:pPr>
            <a:r>
              <a:rPr lang="en-US" sz="2000">
                <a:solidFill>
                  <a:srgbClr val="242424"/>
                </a:solidFill>
                <a:ea typeface="+mn-lt"/>
                <a:cs typeface="+mn-lt"/>
              </a:rPr>
              <a:t>Remove the </a:t>
            </a:r>
            <a:r>
              <a:rPr lang="en-US" sz="2000" err="1">
                <a:solidFill>
                  <a:srgbClr val="242424"/>
                </a:solidFill>
                <a:ea typeface="+mn-lt"/>
                <a:cs typeface="+mn-lt"/>
              </a:rPr>
              <a:t>stopwords</a:t>
            </a:r>
            <a:r>
              <a:rPr lang="en-US" sz="2000">
                <a:solidFill>
                  <a:srgbClr val="242424"/>
                </a:solidFill>
                <a:ea typeface="+mn-lt"/>
                <a:cs typeface="+mn-lt"/>
              </a:rPr>
              <a:t>.</a:t>
            </a:r>
          </a:p>
        </p:txBody>
      </p:sp>
    </p:spTree>
    <p:extLst>
      <p:ext uri="{BB962C8B-B14F-4D97-AF65-F5344CB8AC3E}">
        <p14:creationId xmlns:p14="http://schemas.microsoft.com/office/powerpoint/2010/main" val="1658229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6" name="Straight Connector 63">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77" name="Rectangle 65">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4BBD71-BFFC-422F-7D46-748C4EF8F52B}"/>
              </a:ext>
            </a:extLst>
          </p:cNvPr>
          <p:cNvSpPr>
            <a:spLocks noGrp="1"/>
          </p:cNvSpPr>
          <p:nvPr>
            <p:ph type="title"/>
          </p:nvPr>
        </p:nvSpPr>
        <p:spPr>
          <a:xfrm>
            <a:off x="172872" y="96993"/>
            <a:ext cx="5128926" cy="6537738"/>
          </a:xfrm>
        </p:spPr>
        <p:txBody>
          <a:bodyPr vert="horz" lIns="91440" tIns="45720" rIns="91440" bIns="45720" rtlCol="0" anchor="t">
            <a:normAutofit/>
          </a:bodyPr>
          <a:lstStyle/>
          <a:p>
            <a:pPr algn="r"/>
            <a:r>
              <a:rPr lang="en-US" b="1" i="0" kern="1200" cap="all" baseline="0">
                <a:solidFill>
                  <a:schemeClr val="bg1"/>
                </a:solidFill>
                <a:latin typeface="+mj-lt"/>
                <a:ea typeface="+mj-ea"/>
                <a:cs typeface="+mj-cs"/>
              </a:rPr>
              <a:t>Named Entity Recognition </a:t>
            </a:r>
          </a:p>
        </p:txBody>
      </p:sp>
      <p:sp>
        <p:nvSpPr>
          <p:cNvPr id="78" name="!!plus graphic">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79" name="!!Straight Connector">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98246"/>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80" name="!!circle graphic">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27E70C69-95B2-789C-591F-528736DFF8CC}"/>
              </a:ext>
            </a:extLst>
          </p:cNvPr>
          <p:cNvSpPr txBox="1"/>
          <p:nvPr/>
        </p:nvSpPr>
        <p:spPr>
          <a:xfrm>
            <a:off x="426492" y="1663320"/>
            <a:ext cx="470563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Wingdings"/>
              <a:buChar char="Ø"/>
            </a:pPr>
            <a:endParaRPr lang="en-US"/>
          </a:p>
        </p:txBody>
      </p:sp>
      <p:sp>
        <p:nvSpPr>
          <p:cNvPr id="3" name="TextBox 2">
            <a:extLst>
              <a:ext uri="{FF2B5EF4-FFF2-40B4-BE49-F238E27FC236}">
                <a16:creationId xmlns:a16="http://schemas.microsoft.com/office/drawing/2014/main" id="{17CFA265-F4FB-8B9C-653A-85241E4839BD}"/>
              </a:ext>
            </a:extLst>
          </p:cNvPr>
          <p:cNvSpPr txBox="1"/>
          <p:nvPr/>
        </p:nvSpPr>
        <p:spPr>
          <a:xfrm>
            <a:off x="241678" y="1415955"/>
            <a:ext cx="4890447" cy="54630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2400">
                <a:solidFill>
                  <a:srgbClr val="202124"/>
                </a:solidFill>
                <a:ea typeface="+mn-lt"/>
                <a:cs typeface="+mn-lt"/>
              </a:rPr>
              <a:t>NER </a:t>
            </a:r>
            <a:r>
              <a:rPr lang="en-US" sz="2400">
                <a:solidFill>
                  <a:srgbClr val="040C28"/>
                </a:solidFill>
                <a:ea typeface="+mn-lt"/>
                <a:cs typeface="+mn-lt"/>
              </a:rPr>
              <a:t>involves detecting and categorizing important information in text known as named entities</a:t>
            </a:r>
            <a:r>
              <a:rPr lang="en-US" sz="2400">
                <a:solidFill>
                  <a:srgbClr val="202124"/>
                </a:solidFill>
                <a:ea typeface="+mn-lt"/>
                <a:cs typeface="+mn-lt"/>
              </a:rPr>
              <a:t>.</a:t>
            </a:r>
          </a:p>
          <a:p>
            <a:pPr marL="285750" indent="-285750">
              <a:buFont typeface="Wingdings"/>
              <a:buChar char="Ø"/>
            </a:pPr>
            <a:r>
              <a:rPr lang="en-US" sz="2400">
                <a:solidFill>
                  <a:srgbClr val="273239"/>
                </a:solidFill>
              </a:rPr>
              <a:t>An entity is basically the thing that is consistently talked about or refer to in the text.</a:t>
            </a:r>
          </a:p>
          <a:p>
            <a:pPr marL="285750" indent="-285750">
              <a:buFont typeface="Wingdings"/>
              <a:buChar char="Ø"/>
            </a:pPr>
            <a:r>
              <a:rPr lang="en-US" sz="2400">
                <a:solidFill>
                  <a:srgbClr val="273239"/>
                </a:solidFill>
                <a:ea typeface="+mn-lt"/>
                <a:cs typeface="+mn-lt"/>
              </a:rPr>
              <a:t>Some of the categories that are the most important architecture in NER such that:</a:t>
            </a:r>
            <a:endParaRPr lang="en-US" sz="2400">
              <a:solidFill>
                <a:srgbClr val="273239"/>
              </a:solidFill>
            </a:endParaRPr>
          </a:p>
          <a:p>
            <a:pPr marL="285750" indent="-285750">
              <a:buFont typeface="Arial"/>
              <a:buChar char="•"/>
            </a:pPr>
            <a:r>
              <a:rPr lang="en-US" sz="2400">
                <a:ea typeface="+mn-lt"/>
                <a:cs typeface="+mn-lt"/>
              </a:rPr>
              <a:t>Person</a:t>
            </a:r>
            <a:endParaRPr lang="en-US" sz="2400"/>
          </a:p>
          <a:p>
            <a:pPr marL="285750" indent="-285750">
              <a:buFont typeface="Arial"/>
              <a:buChar char="•"/>
            </a:pPr>
            <a:r>
              <a:rPr lang="en-US" sz="2400">
                <a:ea typeface="+mn-lt"/>
                <a:cs typeface="+mn-lt"/>
              </a:rPr>
              <a:t>Organization</a:t>
            </a:r>
            <a:endParaRPr lang="en-US" sz="2400"/>
          </a:p>
          <a:p>
            <a:pPr marL="285750" indent="-285750">
              <a:buFont typeface="Arial"/>
              <a:buChar char="•"/>
            </a:pPr>
            <a:r>
              <a:rPr lang="en-US" sz="2400">
                <a:ea typeface="+mn-lt"/>
                <a:cs typeface="+mn-lt"/>
              </a:rPr>
              <a:t>Place/ location</a:t>
            </a:r>
            <a:endParaRPr lang="en-US" sz="2400"/>
          </a:p>
          <a:p>
            <a:pPr marL="342900" indent="-342900">
              <a:buFont typeface="Wingdings"/>
              <a:buChar char="Ø"/>
            </a:pPr>
            <a:r>
              <a:rPr lang="en-US" sz="2400">
                <a:solidFill>
                  <a:srgbClr val="000000"/>
                </a:solidFill>
              </a:rPr>
              <a:t>We use spacy module for NER</a:t>
            </a:r>
          </a:p>
          <a:p>
            <a:pPr marL="285750" indent="-285750">
              <a:buFont typeface="Wingdings"/>
              <a:buChar char="Ø"/>
            </a:pPr>
            <a:endParaRPr lang="en-US" sz="1300">
              <a:solidFill>
                <a:srgbClr val="273239"/>
              </a:solidFill>
            </a:endParaRPr>
          </a:p>
        </p:txBody>
      </p:sp>
      <p:pic>
        <p:nvPicPr>
          <p:cNvPr id="9" name="Picture 11" descr="A screenshot of a computer program&#10;&#10;Description automatically generated">
            <a:extLst>
              <a:ext uri="{FF2B5EF4-FFF2-40B4-BE49-F238E27FC236}">
                <a16:creationId xmlns:a16="http://schemas.microsoft.com/office/drawing/2014/main" id="{F4BB415C-C288-5EBA-1576-FA2F6895DD90}"/>
              </a:ext>
            </a:extLst>
          </p:cNvPr>
          <p:cNvPicPr>
            <a:picLocks noGrp="1" noChangeAspect="1"/>
          </p:cNvPicPr>
          <p:nvPr>
            <p:ph idx="1"/>
          </p:nvPr>
        </p:nvPicPr>
        <p:blipFill>
          <a:blip r:embed="rId2"/>
          <a:stretch>
            <a:fillRect/>
          </a:stretch>
        </p:blipFill>
        <p:spPr>
          <a:xfrm>
            <a:off x="5501360" y="767924"/>
            <a:ext cx="6580147" cy="5556890"/>
          </a:xfrm>
        </p:spPr>
      </p:pic>
    </p:spTree>
    <p:extLst>
      <p:ext uri="{BB962C8B-B14F-4D97-AF65-F5344CB8AC3E}">
        <p14:creationId xmlns:p14="http://schemas.microsoft.com/office/powerpoint/2010/main" val="1312276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30C0765-5A38-4A34-880C-9CC4C2E14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307F97-5147-293E-E74B-F14083C1F6AC}"/>
              </a:ext>
            </a:extLst>
          </p:cNvPr>
          <p:cNvSpPr>
            <a:spLocks noGrp="1"/>
          </p:cNvSpPr>
          <p:nvPr>
            <p:ph type="title"/>
          </p:nvPr>
        </p:nvSpPr>
        <p:spPr>
          <a:xfrm>
            <a:off x="646103" y="381935"/>
            <a:ext cx="5744064" cy="2344840"/>
          </a:xfrm>
        </p:spPr>
        <p:txBody>
          <a:bodyPr anchor="b">
            <a:normAutofit/>
          </a:bodyPr>
          <a:lstStyle/>
          <a:p>
            <a:r>
              <a:rPr lang="en-US" sz="5100">
                <a:latin typeface="Georgia Pro Cond Light"/>
              </a:rPr>
              <a:t>PARTS OF SPEECH(POS) RECOGNITION</a:t>
            </a:r>
          </a:p>
        </p:txBody>
      </p:sp>
      <p:sp>
        <p:nvSpPr>
          <p:cNvPr id="14" name="Graphic 15">
            <a:extLst>
              <a:ext uri="{FF2B5EF4-FFF2-40B4-BE49-F238E27FC236}">
                <a16:creationId xmlns:a16="http://schemas.microsoft.com/office/drawing/2014/main" id="{B7DA268A-F88C-4936-8401-97C8C9861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2938" y="122968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6" name="Graphic 14">
            <a:extLst>
              <a:ext uri="{FF2B5EF4-FFF2-40B4-BE49-F238E27FC236}">
                <a16:creationId xmlns:a16="http://schemas.microsoft.com/office/drawing/2014/main" id="{2E48EAB8-CD1C-4BF5-A92C-BA11919E6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1718" y="145898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8" name="Graphic 16">
            <a:extLst>
              <a:ext uri="{FF2B5EF4-FFF2-40B4-BE49-F238E27FC236}">
                <a16:creationId xmlns:a16="http://schemas.microsoft.com/office/drawing/2014/main" id="{F66F957D-AE64-4187-90D7-B24F1CC27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17398" y="1974124"/>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
        <p:nvSpPr>
          <p:cNvPr id="9" name="Content Placeholder 8">
            <a:extLst>
              <a:ext uri="{FF2B5EF4-FFF2-40B4-BE49-F238E27FC236}">
                <a16:creationId xmlns:a16="http://schemas.microsoft.com/office/drawing/2014/main" id="{7D1E9E96-16F3-D91F-1FE1-E0D2332363AF}"/>
              </a:ext>
            </a:extLst>
          </p:cNvPr>
          <p:cNvSpPr>
            <a:spLocks noGrp="1"/>
          </p:cNvSpPr>
          <p:nvPr>
            <p:ph idx="1"/>
          </p:nvPr>
        </p:nvSpPr>
        <p:spPr>
          <a:xfrm>
            <a:off x="646103" y="3698815"/>
            <a:ext cx="7757109" cy="2888627"/>
          </a:xfrm>
        </p:spPr>
        <p:txBody>
          <a:bodyPr anchor="t">
            <a:normAutofit/>
          </a:bodyPr>
          <a:lstStyle/>
          <a:p>
            <a:pPr>
              <a:buFont typeface="Wingdings" panose="020B0604020202020204" pitchFamily="34" charset="0"/>
              <a:buChar char="Ø"/>
            </a:pPr>
            <a:r>
              <a:rPr lang="en-US" sz="2000">
                <a:solidFill>
                  <a:srgbClr val="202124"/>
                </a:solidFill>
                <a:ea typeface="+mn-lt"/>
                <a:cs typeface="+mn-lt"/>
              </a:rPr>
              <a:t>POS tagging is </a:t>
            </a:r>
            <a:r>
              <a:rPr lang="en-US" sz="2000">
                <a:solidFill>
                  <a:srgbClr val="040C28"/>
                </a:solidFill>
                <a:ea typeface="+mn-lt"/>
                <a:cs typeface="+mn-lt"/>
              </a:rPr>
              <a:t>a process in natural language processing (NLP) where each word in a text is labeled with its corresponding part of speech</a:t>
            </a:r>
            <a:r>
              <a:rPr lang="en-US" sz="2000">
                <a:solidFill>
                  <a:srgbClr val="202124"/>
                </a:solidFill>
                <a:ea typeface="+mn-lt"/>
                <a:cs typeface="+mn-lt"/>
              </a:rPr>
              <a:t>. </a:t>
            </a:r>
          </a:p>
          <a:p>
            <a:pPr>
              <a:buFont typeface="Wingdings" panose="020B0604020202020204" pitchFamily="34" charset="0"/>
              <a:buChar char="Ø"/>
            </a:pPr>
            <a:r>
              <a:rPr lang="en-US" sz="2000">
                <a:solidFill>
                  <a:srgbClr val="202124"/>
                </a:solidFill>
                <a:ea typeface="+mn-lt"/>
                <a:cs typeface="+mn-lt"/>
              </a:rPr>
              <a:t>This can include nouns, verbs, adjectives, and other grammatical categories.</a:t>
            </a:r>
          </a:p>
          <a:p>
            <a:pPr>
              <a:buFont typeface="Wingdings" panose="020B0604020202020204" pitchFamily="34" charset="0"/>
              <a:buChar char="Ø"/>
            </a:pPr>
            <a:r>
              <a:rPr lang="en-US" sz="2000">
                <a:solidFill>
                  <a:srgbClr val="202124"/>
                </a:solidFill>
              </a:rPr>
              <a:t>Basically we are interested in only Nouns and Verbs</a:t>
            </a:r>
          </a:p>
          <a:p>
            <a:pPr>
              <a:buFont typeface="Wingdings" panose="020B0604020202020204" pitchFamily="34" charset="0"/>
              <a:buChar char="Ø"/>
            </a:pPr>
            <a:r>
              <a:rPr lang="en-US" sz="2000">
                <a:solidFill>
                  <a:srgbClr val="202124"/>
                </a:solidFill>
              </a:rPr>
              <a:t>So we separate the words which are Nouns and Verbs with the help of </a:t>
            </a:r>
            <a:r>
              <a:rPr lang="en-US" sz="2000" err="1">
                <a:solidFill>
                  <a:srgbClr val="202124"/>
                </a:solidFill>
              </a:rPr>
              <a:t>token.pos</a:t>
            </a:r>
            <a:r>
              <a:rPr lang="en-US" sz="2000">
                <a:solidFill>
                  <a:srgbClr val="202124"/>
                </a:solidFill>
              </a:rPr>
              <a:t>_ tag which is used from spacy module</a:t>
            </a:r>
            <a:endParaRPr lang="en-US" sz="2000"/>
          </a:p>
        </p:txBody>
      </p:sp>
      <p:pic>
        <p:nvPicPr>
          <p:cNvPr id="5" name="Picture 5" descr="A screen shot of a computer&#10;&#10;Description automatically generated">
            <a:extLst>
              <a:ext uri="{FF2B5EF4-FFF2-40B4-BE49-F238E27FC236}">
                <a16:creationId xmlns:a16="http://schemas.microsoft.com/office/drawing/2014/main" id="{16D1632D-9A90-3D0C-24B7-F2B6EDF225A8}"/>
              </a:ext>
            </a:extLst>
          </p:cNvPr>
          <p:cNvPicPr>
            <a:picLocks noChangeAspect="1"/>
          </p:cNvPicPr>
          <p:nvPr/>
        </p:nvPicPr>
        <p:blipFill>
          <a:blip r:embed="rId2"/>
          <a:stretch>
            <a:fillRect/>
          </a:stretch>
        </p:blipFill>
        <p:spPr>
          <a:xfrm>
            <a:off x="6333137" y="2494"/>
            <a:ext cx="5681553" cy="3492033"/>
          </a:xfrm>
          <a:prstGeom prst="rect">
            <a:avLst/>
          </a:prstGeom>
        </p:spPr>
      </p:pic>
      <p:pic>
        <p:nvPicPr>
          <p:cNvPr id="4" name="Picture 4" descr="A screen shot of a computer&#10;&#10;Description automatically generated">
            <a:extLst>
              <a:ext uri="{FF2B5EF4-FFF2-40B4-BE49-F238E27FC236}">
                <a16:creationId xmlns:a16="http://schemas.microsoft.com/office/drawing/2014/main" id="{2737793A-2BEA-2B35-FF59-1CAF2FD8C14C}"/>
              </a:ext>
            </a:extLst>
          </p:cNvPr>
          <p:cNvPicPr>
            <a:picLocks noChangeAspect="1"/>
          </p:cNvPicPr>
          <p:nvPr/>
        </p:nvPicPr>
        <p:blipFill>
          <a:blip r:embed="rId3"/>
          <a:stretch>
            <a:fillRect/>
          </a:stretch>
        </p:blipFill>
        <p:spPr>
          <a:xfrm>
            <a:off x="9555693" y="3492484"/>
            <a:ext cx="1654221" cy="3295997"/>
          </a:xfrm>
          <a:prstGeom prst="rect">
            <a:avLst/>
          </a:prstGeom>
        </p:spPr>
      </p:pic>
      <p:cxnSp>
        <p:nvCxnSpPr>
          <p:cNvPr id="20" name="Straight Connector 19">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0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603582"/>
      </p:ext>
    </p:extLst>
  </p:cSld>
  <p:clrMapOvr>
    <a:masterClrMapping/>
  </p:clrMapOvr>
</p:sld>
</file>

<file path=ppt/theme/theme1.xml><?xml version="1.0" encoding="utf-8"?>
<a:theme xmlns:a="http://schemas.openxmlformats.org/drawingml/2006/main" name="GradientVTI">
  <a:themeElements>
    <a:clrScheme name="Custom 15">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33</Slides>
  <Notes>0</Notes>
  <HiddenSlides>0</HiddenSlide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GradientVTI</vt:lpstr>
      <vt:lpstr>PROJECT  RESUME CLASSIFICATION</vt:lpstr>
      <vt:lpstr>BUSINESS OBJECTIVE</vt:lpstr>
      <vt:lpstr>PROJECT OBJECTIVES</vt:lpstr>
      <vt:lpstr>Exploratory Data Analysis(EDA)</vt:lpstr>
      <vt:lpstr>Example of a resume in Dataframe</vt:lpstr>
      <vt:lpstr>Number and percentage of different category resume files</vt:lpstr>
      <vt:lpstr>Data Preprocessing</vt:lpstr>
      <vt:lpstr>Named Entity Recognition </vt:lpstr>
      <vt:lpstr>PARTS OF SPEECH(POS) RECOGNITION</vt:lpstr>
      <vt:lpstr>Stemming</vt:lpstr>
      <vt:lpstr>                             Lemmatization</vt:lpstr>
      <vt:lpstr>NUMBER OF WORDS AND CHARACTERS BEFORE AND AFTER CLEANING </vt:lpstr>
      <vt:lpstr>Creating n-grams using Count Vectorizer</vt:lpstr>
      <vt:lpstr>Creating n-grams using Count Vectorizer</vt:lpstr>
      <vt:lpstr>Creating n-grams using TF-IDF Vectorizer</vt:lpstr>
      <vt:lpstr>                      WORD CLOUD</vt:lpstr>
      <vt:lpstr>LABEL ENCODING</vt:lpstr>
      <vt:lpstr>MODEL BUILDING</vt:lpstr>
      <vt:lpstr>PowerPoint Presentation</vt:lpstr>
      <vt:lpstr>DECISION  TREES</vt:lpstr>
      <vt:lpstr>SUPPORT VECTOR MACHINES(SVM)</vt:lpstr>
      <vt:lpstr>BOOSTING</vt:lpstr>
      <vt:lpstr>BOOSTING</vt:lpstr>
      <vt:lpstr>MODEL EVALUATION</vt:lpstr>
      <vt:lpstr>FINAL EVALAUATION METRICS AND CONCLUSIONS</vt:lpstr>
      <vt:lpstr>DEPLOYMENT</vt:lpstr>
      <vt:lpstr>DEPLOYMENT</vt:lpstr>
      <vt:lpstr>DEPLOYMENT</vt:lpstr>
      <vt:lpstr>DEPLOYMENT</vt:lpstr>
      <vt:lpstr>PowerPoint Presentation</vt:lpstr>
      <vt:lpstr>PowerPoint Presentation</vt:lpstr>
      <vt:lpstr>Challenges of the project and their solutions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277</cp:revision>
  <dcterms:created xsi:type="dcterms:W3CDTF">2023-07-28T14:47:04Z</dcterms:created>
  <dcterms:modified xsi:type="dcterms:W3CDTF">2023-08-19T08:31:05Z</dcterms:modified>
</cp:coreProperties>
</file>